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63" r:id="rId2"/>
    <p:sldId id="256" r:id="rId3"/>
    <p:sldId id="370" r:id="rId4"/>
    <p:sldId id="361" r:id="rId5"/>
    <p:sldId id="300" r:id="rId6"/>
    <p:sldId id="304" r:id="rId7"/>
    <p:sldId id="301" r:id="rId8"/>
    <p:sldId id="302" r:id="rId9"/>
    <p:sldId id="303" r:id="rId10"/>
    <p:sldId id="305" r:id="rId11"/>
    <p:sldId id="306" r:id="rId12"/>
    <p:sldId id="307" r:id="rId13"/>
    <p:sldId id="346" r:id="rId14"/>
    <p:sldId id="308" r:id="rId15"/>
    <p:sldId id="309" r:id="rId16"/>
    <p:sldId id="310" r:id="rId17"/>
    <p:sldId id="347" r:id="rId18"/>
    <p:sldId id="348" r:id="rId19"/>
    <p:sldId id="311" r:id="rId20"/>
    <p:sldId id="312" r:id="rId21"/>
    <p:sldId id="314" r:id="rId22"/>
    <p:sldId id="315" r:id="rId23"/>
    <p:sldId id="316" r:id="rId24"/>
    <p:sldId id="317" r:id="rId25"/>
    <p:sldId id="318" r:id="rId26"/>
    <p:sldId id="364" r:id="rId27"/>
    <p:sldId id="365" r:id="rId28"/>
    <p:sldId id="366" r:id="rId29"/>
    <p:sldId id="367" r:id="rId30"/>
    <p:sldId id="320" r:id="rId31"/>
    <p:sldId id="321" r:id="rId32"/>
    <p:sldId id="319" r:id="rId33"/>
    <p:sldId id="322" r:id="rId34"/>
    <p:sldId id="323" r:id="rId35"/>
    <p:sldId id="373" r:id="rId36"/>
    <p:sldId id="374" r:id="rId37"/>
    <p:sldId id="375" r:id="rId38"/>
    <p:sldId id="324" r:id="rId39"/>
    <p:sldId id="349" r:id="rId40"/>
    <p:sldId id="325" r:id="rId41"/>
    <p:sldId id="326" r:id="rId42"/>
    <p:sldId id="327" r:id="rId43"/>
    <p:sldId id="328" r:id="rId44"/>
    <p:sldId id="329" r:id="rId45"/>
    <p:sldId id="330" r:id="rId46"/>
    <p:sldId id="371" r:id="rId47"/>
    <p:sldId id="372" r:id="rId48"/>
    <p:sldId id="331" r:id="rId49"/>
    <p:sldId id="332" r:id="rId50"/>
    <p:sldId id="333" r:id="rId51"/>
    <p:sldId id="334" r:id="rId52"/>
    <p:sldId id="335" r:id="rId53"/>
    <p:sldId id="336" r:id="rId54"/>
    <p:sldId id="338" r:id="rId55"/>
    <p:sldId id="337" r:id="rId56"/>
    <p:sldId id="376" r:id="rId57"/>
    <p:sldId id="313" r:id="rId58"/>
    <p:sldId id="339" r:id="rId59"/>
    <p:sldId id="345" r:id="rId60"/>
    <p:sldId id="340" r:id="rId61"/>
    <p:sldId id="377" r:id="rId62"/>
    <p:sldId id="378" r:id="rId63"/>
    <p:sldId id="341" r:id="rId64"/>
    <p:sldId id="342" r:id="rId65"/>
    <p:sldId id="343" r:id="rId66"/>
    <p:sldId id="344" r:id="rId67"/>
    <p:sldId id="362" r:id="rId68"/>
    <p:sldId id="351" r:id="rId69"/>
    <p:sldId id="357" r:id="rId70"/>
    <p:sldId id="358" r:id="rId71"/>
    <p:sldId id="379" r:id="rId72"/>
    <p:sldId id="381" r:id="rId73"/>
    <p:sldId id="380" r:id="rId74"/>
    <p:sldId id="352" r:id="rId75"/>
    <p:sldId id="368" r:id="rId76"/>
    <p:sldId id="369" r:id="rId77"/>
    <p:sldId id="353" r:id="rId78"/>
    <p:sldId id="354" r:id="rId79"/>
    <p:sldId id="355" r:id="rId80"/>
    <p:sldId id="356" r:id="rId81"/>
    <p:sldId id="261" r:id="rId82"/>
    <p:sldId id="262" r:id="rId83"/>
    <p:sldId id="263" r:id="rId84"/>
    <p:sldId id="264" r:id="rId85"/>
    <p:sldId id="265" r:id="rId86"/>
    <p:sldId id="266" r:id="rId87"/>
    <p:sldId id="267" r:id="rId88"/>
    <p:sldId id="268" r:id="rId89"/>
    <p:sldId id="269" r:id="rId90"/>
    <p:sldId id="270" r:id="rId91"/>
    <p:sldId id="271" r:id="rId92"/>
    <p:sldId id="272" r:id="rId93"/>
    <p:sldId id="273" r:id="rId94"/>
    <p:sldId id="274" r:id="rId95"/>
    <p:sldId id="275" r:id="rId96"/>
    <p:sldId id="276" r:id="rId97"/>
    <p:sldId id="277" r:id="rId98"/>
    <p:sldId id="278" r:id="rId99"/>
    <p:sldId id="279" r:id="rId100"/>
    <p:sldId id="280" r:id="rId101"/>
    <p:sldId id="281" r:id="rId102"/>
    <p:sldId id="282" r:id="rId103"/>
    <p:sldId id="283" r:id="rId104"/>
    <p:sldId id="284" r:id="rId105"/>
    <p:sldId id="285" r:id="rId106"/>
    <p:sldId id="286" r:id="rId107"/>
    <p:sldId id="287" r:id="rId108"/>
    <p:sldId id="288" r:id="rId109"/>
    <p:sldId id="289" r:id="rId110"/>
    <p:sldId id="290" r:id="rId111"/>
    <p:sldId id="291" r:id="rId112"/>
    <p:sldId id="292" r:id="rId113"/>
    <p:sldId id="293" r:id="rId114"/>
    <p:sldId id="294" r:id="rId115"/>
    <p:sldId id="295" r:id="rId116"/>
    <p:sldId id="296" r:id="rId117"/>
    <p:sldId id="297" r:id="rId118"/>
    <p:sldId id="298" r:id="rId119"/>
    <p:sldId id="299" r:id="rId120"/>
    <p:sldId id="360" r:id="rId1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8E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4" d="100"/>
          <a:sy n="134" d="100"/>
        </p:scale>
        <p:origin x="-123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printerSettings" Target="printerSettings/printerSettings1.bin"/><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8486F3-1D62-F448-9D9E-3F6596EE2BD9}" type="datetimeFigureOut">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055EB-CDB8-6B4D-B5B0-4B526BAEFE3E}" type="slidenum">
              <a:rPr lang="en-US" smtClean="0"/>
              <a:t>‹#›</a:t>
            </a:fld>
            <a:endParaRPr lang="en-US"/>
          </a:p>
        </p:txBody>
      </p:sp>
    </p:spTree>
    <p:extLst>
      <p:ext uri="{BB962C8B-B14F-4D97-AF65-F5344CB8AC3E}">
        <p14:creationId xmlns:p14="http://schemas.microsoft.com/office/powerpoint/2010/main" val="1010497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8486F3-1D62-F448-9D9E-3F6596EE2BD9}" type="datetimeFigureOut">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055EB-CDB8-6B4D-B5B0-4B526BAEFE3E}" type="slidenum">
              <a:rPr lang="en-US" smtClean="0"/>
              <a:t>‹#›</a:t>
            </a:fld>
            <a:endParaRPr lang="en-US"/>
          </a:p>
        </p:txBody>
      </p:sp>
    </p:spTree>
    <p:extLst>
      <p:ext uri="{BB962C8B-B14F-4D97-AF65-F5344CB8AC3E}">
        <p14:creationId xmlns:p14="http://schemas.microsoft.com/office/powerpoint/2010/main" val="2849788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8486F3-1D62-F448-9D9E-3F6596EE2BD9}" type="datetimeFigureOut">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055EB-CDB8-6B4D-B5B0-4B526BAEFE3E}" type="slidenum">
              <a:rPr lang="en-US" smtClean="0"/>
              <a:t>‹#›</a:t>
            </a:fld>
            <a:endParaRPr lang="en-US"/>
          </a:p>
        </p:txBody>
      </p:sp>
    </p:spTree>
    <p:extLst>
      <p:ext uri="{BB962C8B-B14F-4D97-AF65-F5344CB8AC3E}">
        <p14:creationId xmlns:p14="http://schemas.microsoft.com/office/powerpoint/2010/main" val="2378244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B0D2E8A0-1FBB-4791-9CB4-CB89837331B7}" type="slidenum">
              <a:rPr lang="en-US"/>
              <a:pPr>
                <a:defRPr/>
              </a:pPr>
              <a:t>‹#›</a:t>
            </a:fld>
            <a:endParaRPr lang="en-US"/>
          </a:p>
        </p:txBody>
      </p:sp>
    </p:spTree>
    <p:extLst>
      <p:ext uri="{BB962C8B-B14F-4D97-AF65-F5344CB8AC3E}">
        <p14:creationId xmlns:p14="http://schemas.microsoft.com/office/powerpoint/2010/main" val="3776514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8486F3-1D62-F448-9D9E-3F6596EE2BD9}" type="datetimeFigureOut">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055EB-CDB8-6B4D-B5B0-4B526BAEFE3E}" type="slidenum">
              <a:rPr lang="en-US" smtClean="0"/>
              <a:t>‹#›</a:t>
            </a:fld>
            <a:endParaRPr lang="en-US"/>
          </a:p>
        </p:txBody>
      </p:sp>
    </p:spTree>
    <p:extLst>
      <p:ext uri="{BB962C8B-B14F-4D97-AF65-F5344CB8AC3E}">
        <p14:creationId xmlns:p14="http://schemas.microsoft.com/office/powerpoint/2010/main" val="208289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8486F3-1D62-F448-9D9E-3F6596EE2BD9}" type="datetimeFigureOut">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055EB-CDB8-6B4D-B5B0-4B526BAEFE3E}" type="slidenum">
              <a:rPr lang="en-US" smtClean="0"/>
              <a:t>‹#›</a:t>
            </a:fld>
            <a:endParaRPr lang="en-US"/>
          </a:p>
        </p:txBody>
      </p:sp>
    </p:spTree>
    <p:extLst>
      <p:ext uri="{BB962C8B-B14F-4D97-AF65-F5344CB8AC3E}">
        <p14:creationId xmlns:p14="http://schemas.microsoft.com/office/powerpoint/2010/main" val="5468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8486F3-1D62-F448-9D9E-3F6596EE2BD9}" type="datetimeFigureOut">
              <a:rPr lang="en-US" smtClean="0"/>
              <a:t>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055EB-CDB8-6B4D-B5B0-4B526BAEFE3E}" type="slidenum">
              <a:rPr lang="en-US" smtClean="0"/>
              <a:t>‹#›</a:t>
            </a:fld>
            <a:endParaRPr lang="en-US"/>
          </a:p>
        </p:txBody>
      </p:sp>
    </p:spTree>
    <p:extLst>
      <p:ext uri="{BB962C8B-B14F-4D97-AF65-F5344CB8AC3E}">
        <p14:creationId xmlns:p14="http://schemas.microsoft.com/office/powerpoint/2010/main" val="3820277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8486F3-1D62-F448-9D9E-3F6596EE2BD9}" type="datetimeFigureOut">
              <a:rPr lang="en-US" smtClean="0"/>
              <a:t>2/10/17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9055EB-CDB8-6B4D-B5B0-4B526BAEFE3E}" type="slidenum">
              <a:rPr lang="en-US" smtClean="0"/>
              <a:t>‹#›</a:t>
            </a:fld>
            <a:endParaRPr lang="en-US"/>
          </a:p>
        </p:txBody>
      </p:sp>
    </p:spTree>
    <p:extLst>
      <p:ext uri="{BB962C8B-B14F-4D97-AF65-F5344CB8AC3E}">
        <p14:creationId xmlns:p14="http://schemas.microsoft.com/office/powerpoint/2010/main" val="1882598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8486F3-1D62-F448-9D9E-3F6596EE2BD9}" type="datetimeFigureOut">
              <a:rPr lang="en-US" smtClean="0"/>
              <a:t>2/10/17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9055EB-CDB8-6B4D-B5B0-4B526BAEFE3E}" type="slidenum">
              <a:rPr lang="en-US" smtClean="0"/>
              <a:t>‹#›</a:t>
            </a:fld>
            <a:endParaRPr lang="en-US"/>
          </a:p>
        </p:txBody>
      </p:sp>
    </p:spTree>
    <p:extLst>
      <p:ext uri="{BB962C8B-B14F-4D97-AF65-F5344CB8AC3E}">
        <p14:creationId xmlns:p14="http://schemas.microsoft.com/office/powerpoint/2010/main" val="3497744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486F3-1D62-F448-9D9E-3F6596EE2BD9}" type="datetimeFigureOut">
              <a:rPr lang="en-US" smtClean="0"/>
              <a:t>2/10/17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9055EB-CDB8-6B4D-B5B0-4B526BAEFE3E}" type="slidenum">
              <a:rPr lang="en-US" smtClean="0"/>
              <a:t>‹#›</a:t>
            </a:fld>
            <a:endParaRPr lang="en-US"/>
          </a:p>
        </p:txBody>
      </p:sp>
    </p:spTree>
    <p:extLst>
      <p:ext uri="{BB962C8B-B14F-4D97-AF65-F5344CB8AC3E}">
        <p14:creationId xmlns:p14="http://schemas.microsoft.com/office/powerpoint/2010/main" val="299202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486F3-1D62-F448-9D9E-3F6596EE2BD9}" type="datetimeFigureOut">
              <a:rPr lang="en-US" smtClean="0"/>
              <a:t>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055EB-CDB8-6B4D-B5B0-4B526BAEFE3E}" type="slidenum">
              <a:rPr lang="en-US" smtClean="0"/>
              <a:t>‹#›</a:t>
            </a:fld>
            <a:endParaRPr lang="en-US"/>
          </a:p>
        </p:txBody>
      </p:sp>
    </p:spTree>
    <p:extLst>
      <p:ext uri="{BB962C8B-B14F-4D97-AF65-F5344CB8AC3E}">
        <p14:creationId xmlns:p14="http://schemas.microsoft.com/office/powerpoint/2010/main" val="1420648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486F3-1D62-F448-9D9E-3F6596EE2BD9}" type="datetimeFigureOut">
              <a:rPr lang="en-US" smtClean="0"/>
              <a:t>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055EB-CDB8-6B4D-B5B0-4B526BAEFE3E}" type="slidenum">
              <a:rPr lang="en-US" smtClean="0"/>
              <a:t>‹#›</a:t>
            </a:fld>
            <a:endParaRPr lang="en-US"/>
          </a:p>
        </p:txBody>
      </p:sp>
    </p:spTree>
    <p:extLst>
      <p:ext uri="{BB962C8B-B14F-4D97-AF65-F5344CB8AC3E}">
        <p14:creationId xmlns:p14="http://schemas.microsoft.com/office/powerpoint/2010/main" val="38723859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A8E2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486F3-1D62-F448-9D9E-3F6596EE2BD9}" type="datetimeFigureOut">
              <a:rPr lang="en-US" smtClean="0"/>
              <a:t>2/10/17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055EB-CDB8-6B4D-B5B0-4B526BAEFE3E}" type="slidenum">
              <a:rPr lang="en-US" smtClean="0"/>
              <a:t>‹#›</a:t>
            </a:fld>
            <a:endParaRPr lang="en-US"/>
          </a:p>
        </p:txBody>
      </p:sp>
    </p:spTree>
    <p:extLst>
      <p:ext uri="{BB962C8B-B14F-4D97-AF65-F5344CB8AC3E}">
        <p14:creationId xmlns:p14="http://schemas.microsoft.com/office/powerpoint/2010/main" val="7611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28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6.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1.xml"/><Relationship Id="rId2" Type="http://schemas.openxmlformats.org/officeDocument/2006/relationships/image" Target="../media/image97.jpeg"/></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1.xml"/><Relationship Id="rId2" Type="http://schemas.openxmlformats.org/officeDocument/2006/relationships/image" Target="../media/image97.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3.jpeg"/><Relationship Id="rId3" Type="http://schemas.openxmlformats.org/officeDocument/2006/relationships/image" Target="../media/image10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1.xml"/><Relationship Id="rId2" Type="http://schemas.openxmlformats.org/officeDocument/2006/relationships/image" Target="../media/image10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eg"/><Relationship Id="rId1" Type="http://schemas.openxmlformats.org/officeDocument/2006/relationships/slideLayout" Target="../slideLayouts/slideLayout1.xml"/><Relationship Id="rId2" Type="http://schemas.openxmlformats.org/officeDocument/2006/relationships/image" Target="../media/image109.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2.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3.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4.jpeg"/><Relationship Id="rId3" Type="http://schemas.openxmlformats.org/officeDocument/2006/relationships/image" Target="../media/image11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6.jpeg"/><Relationship Id="rId3" Type="http://schemas.openxmlformats.org/officeDocument/2006/relationships/image" Target="../media/image117.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 Id="rId3" Type="http://schemas.openxmlformats.org/officeDocument/2006/relationships/image" Target="../media/image119.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0.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 Id="rId3" Type="http://schemas.openxmlformats.org/officeDocument/2006/relationships/image" Target="../media/image122.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3.jpeg"/><Relationship Id="rId3" Type="http://schemas.openxmlformats.org/officeDocument/2006/relationships/image" Target="../media/image1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istory.com/topics/industrial-revolution/videos/industrial-revolution" TargetMode="External"/><Relationship Id="rId3" Type="http://schemas.openxmlformats.org/officeDocument/2006/relationships/hyperlink" Target="https://www.youtube.com/watch?v=Hv29f8whU3c"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 Id="rId3"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omputerhistory.org/babbage/" TargetMode="External"/><Relationship Id="rId3"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stickley.com/index.cfm" TargetMode="External"/><Relationship Id="rId3"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nswers.com/topic/automaton" TargetMode="External"/><Relationship Id="rId3" Type="http://schemas.openxmlformats.org/officeDocument/2006/relationships/image" Target="../media/image6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nAfmba3hLPw" TargetMode="External"/><Relationship Id="rId3" Type="http://schemas.openxmlformats.org/officeDocument/2006/relationships/hyperlink" Target="http://www.learn.columbia.edu/ha/index.html"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vwzWOfG14ww" TargetMode="External"/><Relationship Id="rId3" Type="http://schemas.openxmlformats.org/officeDocument/2006/relationships/image" Target="../media/image6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88.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1.xml"/><Relationship Id="rId2" Type="http://schemas.openxmlformats.org/officeDocument/2006/relationships/image" Target="../media/image7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jpeg"/><Relationship Id="rId3" Type="http://schemas.openxmlformats.org/officeDocument/2006/relationships/image" Target="../media/image82.jpeg"/></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1" Type="http://schemas.openxmlformats.org/officeDocument/2006/relationships/slideLayout" Target="../slideLayouts/slideLayout1.xml"/><Relationship Id="rId2" Type="http://schemas.openxmlformats.org/officeDocument/2006/relationships/image" Target="../media/image83.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6.jpeg"/><Relationship Id="rId3" Type="http://schemas.openxmlformats.org/officeDocument/2006/relationships/image" Target="../media/image87.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1.jpeg"/></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image" Target="../media/image9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a:t>ART 1600 – The Aesthetics of Architecture, Interiors, and Design</a:t>
            </a:r>
            <a:br>
              <a:rPr lang="en-US" sz="1800" dirty="0"/>
            </a:br>
            <a:r>
              <a:rPr lang="en-US" sz="1200" dirty="0"/>
              <a:t>Matthew Ziff, Associate Professor, M. Arch, Architect, NCIDQ</a:t>
            </a:r>
            <a:br>
              <a:rPr lang="en-US" sz="1200" dirty="0"/>
            </a:br>
            <a:r>
              <a:rPr lang="en-US" sz="1200" dirty="0"/>
              <a:t>Spring Semester 2017</a:t>
            </a:r>
            <a:br>
              <a:rPr lang="en-US" sz="1200" dirty="0"/>
            </a:br>
            <a:endParaRPr lang="en-US" sz="1200" dirty="0"/>
          </a:p>
        </p:txBody>
      </p:sp>
      <p:sp>
        <p:nvSpPr>
          <p:cNvPr id="3" name="Content Placeholder 2"/>
          <p:cNvSpPr>
            <a:spLocks noGrp="1"/>
          </p:cNvSpPr>
          <p:nvPr>
            <p:ph idx="1"/>
          </p:nvPr>
        </p:nvSpPr>
        <p:spPr/>
        <p:txBody>
          <a:bodyPr/>
          <a:lstStyle/>
          <a:p>
            <a:endParaRPr lang="en-US" dirty="0"/>
          </a:p>
          <a:p>
            <a:pPr marL="0" indent="0" algn="ctr">
              <a:buNone/>
            </a:pPr>
            <a:r>
              <a:rPr lang="en-US" sz="3200" dirty="0"/>
              <a:t>A Vocabulary of Design 2</a:t>
            </a:r>
            <a:br>
              <a:rPr lang="en-US" sz="3200" dirty="0"/>
            </a:br>
            <a:r>
              <a:rPr lang="en-US" sz="2400" dirty="0"/>
              <a:t>Design Concepts &amp; Vocabulary</a:t>
            </a:r>
          </a:p>
          <a:p>
            <a:pPr marL="0" indent="0" algn="ctr">
              <a:buNone/>
            </a:pPr>
            <a:endParaRPr lang="en-US" sz="2800" dirty="0"/>
          </a:p>
        </p:txBody>
      </p:sp>
    </p:spTree>
    <p:extLst>
      <p:ext uri="{BB962C8B-B14F-4D97-AF65-F5344CB8AC3E}">
        <p14:creationId xmlns:p14="http://schemas.microsoft.com/office/powerpoint/2010/main" val="2945446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Egyptian bed</a:t>
            </a:r>
            <a:endParaRPr lang="en-US" dirty="0"/>
          </a:p>
        </p:txBody>
      </p:sp>
      <p:pic>
        <p:nvPicPr>
          <p:cNvPr id="4" name="Content Placeholder 3"/>
          <p:cNvPicPr>
            <a:picLocks noGrp="1" noChangeAspect="1"/>
          </p:cNvPicPr>
          <p:nvPr>
            <p:ph idx="1"/>
          </p:nvPr>
        </p:nvPicPr>
        <p:blipFill>
          <a:blip r:embed="rId2"/>
          <a:srcRect l="-20377" r="-20377"/>
          <a:stretch>
            <a:fillRect/>
          </a:stretch>
        </p:blipFill>
        <p:spPr/>
      </p:pic>
    </p:spTree>
    <p:extLst>
      <p:ext uri="{BB962C8B-B14F-4D97-AF65-F5344CB8AC3E}">
        <p14:creationId xmlns:p14="http://schemas.microsoft.com/office/powerpoint/2010/main" val="10356988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0" y="-304800"/>
            <a:ext cx="7772400" cy="1470025"/>
          </a:xfrm>
        </p:spPr>
        <p:txBody>
          <a:bodyPr>
            <a:normAutofit/>
          </a:bodyPr>
          <a:lstStyle/>
          <a:p>
            <a:pPr eaLnBrk="1" fontAlgn="auto" hangingPunct="1">
              <a:spcAft>
                <a:spcPts val="0"/>
              </a:spcAft>
              <a:defRPr/>
            </a:pPr>
            <a:r>
              <a:rPr lang="en-US" dirty="0" smtClean="0"/>
              <a:t>Line</a:t>
            </a:r>
          </a:p>
        </p:txBody>
      </p:sp>
      <p:sp>
        <p:nvSpPr>
          <p:cNvPr id="33795" name="Rectangle 3"/>
          <p:cNvSpPr>
            <a:spLocks noGrp="1" noChangeArrowheads="1"/>
          </p:cNvSpPr>
          <p:nvPr>
            <p:ph type="subTitle" idx="1"/>
          </p:nvPr>
        </p:nvSpPr>
        <p:spPr>
          <a:xfrm>
            <a:off x="0" y="1295400"/>
            <a:ext cx="6781800" cy="1752600"/>
          </a:xfrm>
        </p:spPr>
        <p:txBody>
          <a:bodyPr/>
          <a:lstStyle/>
          <a:p>
            <a:pPr eaLnBrk="1" hangingPunct="1"/>
            <a:r>
              <a:rPr lang="en-US" dirty="0" smtClean="0">
                <a:solidFill>
                  <a:srgbClr val="000000"/>
                </a:solidFill>
              </a:rPr>
              <a:t>Linear patterns help establish the structural system in a building. </a:t>
            </a:r>
          </a:p>
          <a:p>
            <a:pPr eaLnBrk="1" hangingPunct="1"/>
            <a:endParaRPr lang="en-US" dirty="0" smtClean="0"/>
          </a:p>
          <a:p>
            <a:pPr eaLnBrk="1" hangingPunct="1"/>
            <a:endParaRPr lang="en-US" dirty="0" smtClean="0"/>
          </a:p>
          <a:p>
            <a:pPr eaLnBrk="1" hangingPunct="1"/>
            <a:endParaRPr lang="en-US" dirty="0" smtClean="0"/>
          </a:p>
        </p:txBody>
      </p:sp>
      <p:pic>
        <p:nvPicPr>
          <p:cNvPr id="33796" name="Picture 7" descr="plan"/>
          <p:cNvPicPr>
            <a:picLocks noChangeAspect="1" noChangeArrowheads="1"/>
          </p:cNvPicPr>
          <p:nvPr/>
        </p:nvPicPr>
        <p:blipFill>
          <a:blip r:embed="rId2" cstate="print"/>
          <a:srcRect/>
          <a:stretch>
            <a:fillRect/>
          </a:stretch>
        </p:blipFill>
        <p:spPr bwMode="auto">
          <a:xfrm>
            <a:off x="0" y="2590800"/>
            <a:ext cx="9144000" cy="3768725"/>
          </a:xfrm>
          <a:prstGeom prst="rect">
            <a:avLst/>
          </a:prstGeom>
          <a:noFill/>
          <a:ln w="9525">
            <a:noFill/>
            <a:miter lim="800000"/>
            <a:headEnd/>
            <a:tailEnd/>
          </a:ln>
        </p:spPr>
      </p:pic>
    </p:spTree>
    <p:extLst>
      <p:ext uri="{BB962C8B-B14F-4D97-AF65-F5344CB8AC3E}">
        <p14:creationId xmlns:p14="http://schemas.microsoft.com/office/powerpoint/2010/main" val="19007151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structure"/>
          <p:cNvPicPr>
            <a:picLocks noGrp="1" noChangeAspect="1" noChangeArrowheads="1"/>
          </p:cNvPicPr>
          <p:nvPr>
            <p:ph/>
          </p:nvPr>
        </p:nvPicPr>
        <p:blipFill>
          <a:blip r:embed="rId2" cstate="print"/>
          <a:srcRect/>
          <a:stretch>
            <a:fillRect/>
          </a:stretch>
        </p:blipFill>
        <p:spPr>
          <a:xfrm>
            <a:off x="1433513" y="274638"/>
            <a:ext cx="6276975" cy="5851525"/>
          </a:xfrm>
          <a:noFill/>
        </p:spPr>
      </p:pic>
      <p:sp>
        <p:nvSpPr>
          <p:cNvPr id="53254" name="Line 6"/>
          <p:cNvSpPr>
            <a:spLocks noChangeShapeType="1"/>
          </p:cNvSpPr>
          <p:nvPr/>
        </p:nvSpPr>
        <p:spPr bwMode="auto">
          <a:xfrm>
            <a:off x="1447800" y="685800"/>
            <a:ext cx="6096000" cy="0"/>
          </a:xfrm>
          <a:prstGeom prst="line">
            <a:avLst/>
          </a:prstGeom>
          <a:noFill/>
          <a:ln w="38100">
            <a:solidFill>
              <a:srgbClr val="FF0000"/>
            </a:solidFill>
            <a:round/>
            <a:headEnd/>
            <a:tailEnd/>
          </a:ln>
        </p:spPr>
        <p:txBody>
          <a:bodyPr/>
          <a:lstStyle/>
          <a:p>
            <a:endParaRPr lang="en-US"/>
          </a:p>
        </p:txBody>
      </p:sp>
      <p:sp>
        <p:nvSpPr>
          <p:cNvPr id="53255" name="Line 7"/>
          <p:cNvSpPr>
            <a:spLocks noChangeShapeType="1"/>
          </p:cNvSpPr>
          <p:nvPr/>
        </p:nvSpPr>
        <p:spPr bwMode="auto">
          <a:xfrm>
            <a:off x="1447800" y="990600"/>
            <a:ext cx="5715000" cy="0"/>
          </a:xfrm>
          <a:prstGeom prst="line">
            <a:avLst/>
          </a:prstGeom>
          <a:noFill/>
          <a:ln w="38100">
            <a:solidFill>
              <a:srgbClr val="FF0000"/>
            </a:solidFill>
            <a:round/>
            <a:headEnd/>
            <a:tailEnd/>
          </a:ln>
        </p:spPr>
        <p:txBody>
          <a:bodyPr/>
          <a:lstStyle/>
          <a:p>
            <a:endParaRPr lang="en-US"/>
          </a:p>
        </p:txBody>
      </p:sp>
      <p:sp>
        <p:nvSpPr>
          <p:cNvPr id="53256" name="Line 8"/>
          <p:cNvSpPr>
            <a:spLocks noChangeShapeType="1"/>
          </p:cNvSpPr>
          <p:nvPr/>
        </p:nvSpPr>
        <p:spPr bwMode="auto">
          <a:xfrm>
            <a:off x="1524000" y="1295400"/>
            <a:ext cx="5257800" cy="0"/>
          </a:xfrm>
          <a:prstGeom prst="line">
            <a:avLst/>
          </a:prstGeom>
          <a:noFill/>
          <a:ln w="38100">
            <a:solidFill>
              <a:srgbClr val="FF0000"/>
            </a:solidFill>
            <a:round/>
            <a:headEnd/>
            <a:tailEnd/>
          </a:ln>
        </p:spPr>
        <p:txBody>
          <a:bodyPr/>
          <a:lstStyle/>
          <a:p>
            <a:endParaRPr lang="en-US"/>
          </a:p>
        </p:txBody>
      </p:sp>
      <p:sp>
        <p:nvSpPr>
          <p:cNvPr id="53257" name="Line 9"/>
          <p:cNvSpPr>
            <a:spLocks noChangeShapeType="1"/>
          </p:cNvSpPr>
          <p:nvPr/>
        </p:nvSpPr>
        <p:spPr bwMode="auto">
          <a:xfrm flipV="1">
            <a:off x="6629400" y="1219200"/>
            <a:ext cx="1066800" cy="609600"/>
          </a:xfrm>
          <a:prstGeom prst="line">
            <a:avLst/>
          </a:prstGeom>
          <a:noFill/>
          <a:ln w="38100">
            <a:solidFill>
              <a:srgbClr val="FF0000"/>
            </a:solidFill>
            <a:round/>
            <a:headEnd/>
            <a:tailEnd/>
          </a:ln>
        </p:spPr>
        <p:txBody>
          <a:bodyPr/>
          <a:lstStyle/>
          <a:p>
            <a:endParaRPr lang="en-US"/>
          </a:p>
        </p:txBody>
      </p:sp>
      <p:sp>
        <p:nvSpPr>
          <p:cNvPr id="53258" name="Line 10"/>
          <p:cNvSpPr>
            <a:spLocks noChangeShapeType="1"/>
          </p:cNvSpPr>
          <p:nvPr/>
        </p:nvSpPr>
        <p:spPr bwMode="auto">
          <a:xfrm>
            <a:off x="1828800" y="1447800"/>
            <a:ext cx="4800600" cy="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3687548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8"/>
                                        </p:tgtEl>
                                        <p:attrNameLst>
                                          <p:attrName>style.visibility</p:attrName>
                                        </p:attrNameLst>
                                      </p:cBhvr>
                                      <p:to>
                                        <p:strVal val="visible"/>
                                      </p:to>
                                    </p:set>
                                    <p:animEffect transition="in" filter="fade">
                                      <p:cBhvr>
                                        <p:cTn id="7" dur="2000"/>
                                        <p:tgtEl>
                                          <p:spTgt spid="532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256"/>
                                        </p:tgtEl>
                                        <p:attrNameLst>
                                          <p:attrName>style.visibility</p:attrName>
                                        </p:attrNameLst>
                                      </p:cBhvr>
                                      <p:to>
                                        <p:strVal val="visible"/>
                                      </p:to>
                                    </p:set>
                                    <p:animEffect transition="in" filter="fade">
                                      <p:cBhvr>
                                        <p:cTn id="10" dur="2000"/>
                                        <p:tgtEl>
                                          <p:spTgt spid="532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255"/>
                                        </p:tgtEl>
                                        <p:attrNameLst>
                                          <p:attrName>style.visibility</p:attrName>
                                        </p:attrNameLst>
                                      </p:cBhvr>
                                      <p:to>
                                        <p:strVal val="visible"/>
                                      </p:to>
                                    </p:set>
                                    <p:animEffect transition="in" filter="fade">
                                      <p:cBhvr>
                                        <p:cTn id="13" dur="2000"/>
                                        <p:tgtEl>
                                          <p:spTgt spid="532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254"/>
                                        </p:tgtEl>
                                        <p:attrNameLst>
                                          <p:attrName>style.visibility</p:attrName>
                                        </p:attrNameLst>
                                      </p:cBhvr>
                                      <p:to>
                                        <p:strVal val="visible"/>
                                      </p:to>
                                    </p:set>
                                    <p:animEffect transition="in" filter="fade">
                                      <p:cBhvr>
                                        <p:cTn id="16" dur="2000"/>
                                        <p:tgtEl>
                                          <p:spTgt spid="532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257"/>
                                        </p:tgtEl>
                                        <p:attrNameLst>
                                          <p:attrName>style.visibility</p:attrName>
                                        </p:attrNameLst>
                                      </p:cBhvr>
                                      <p:to>
                                        <p:strVal val="visible"/>
                                      </p:to>
                                    </p:set>
                                    <p:animEffect transition="in" filter="fade">
                                      <p:cBhvr>
                                        <p:cTn id="19" dur="2000"/>
                                        <p:tgtEl>
                                          <p:spTgt spid="53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P spid="53256" grpId="0" animBg="1"/>
      <p:bldP spid="53257" grpId="0" animBg="1"/>
      <p:bldP spid="5325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0" y="0"/>
            <a:ext cx="7772400" cy="1470025"/>
          </a:xfrm>
        </p:spPr>
        <p:txBody>
          <a:bodyPr>
            <a:normAutofit/>
          </a:bodyPr>
          <a:lstStyle/>
          <a:p>
            <a:pPr eaLnBrk="1" fontAlgn="auto" hangingPunct="1">
              <a:spcAft>
                <a:spcPts val="0"/>
              </a:spcAft>
              <a:defRPr/>
            </a:pPr>
            <a:r>
              <a:rPr lang="en-US" smtClean="0"/>
              <a:t>Plane</a:t>
            </a:r>
          </a:p>
        </p:txBody>
      </p:sp>
      <p:sp>
        <p:nvSpPr>
          <p:cNvPr id="35843" name="Rectangle 3"/>
          <p:cNvSpPr>
            <a:spLocks noGrp="1" noChangeArrowheads="1"/>
          </p:cNvSpPr>
          <p:nvPr>
            <p:ph type="subTitle" idx="1"/>
          </p:nvPr>
        </p:nvSpPr>
        <p:spPr>
          <a:xfrm>
            <a:off x="0" y="1219200"/>
            <a:ext cx="4038600" cy="5486400"/>
          </a:xfrm>
        </p:spPr>
        <p:txBody>
          <a:bodyPr/>
          <a:lstStyle/>
          <a:p>
            <a:pPr eaLnBrk="1" hangingPunct="1"/>
            <a:r>
              <a:rPr lang="en-US" dirty="0" smtClean="0">
                <a:solidFill>
                  <a:srgbClr val="000000"/>
                </a:solidFill>
              </a:rPr>
              <a:t>A line shifted in a direction will create a plane. </a:t>
            </a:r>
          </a:p>
          <a:p>
            <a:pPr eaLnBrk="1" hangingPunct="1"/>
            <a:endParaRPr lang="en-US" dirty="0" smtClean="0">
              <a:solidFill>
                <a:srgbClr val="000000"/>
              </a:solidFill>
            </a:endParaRPr>
          </a:p>
          <a:p>
            <a:pPr eaLnBrk="1" hangingPunct="1"/>
            <a:r>
              <a:rPr lang="en-US" dirty="0" smtClean="0">
                <a:solidFill>
                  <a:srgbClr val="000000"/>
                </a:solidFill>
              </a:rPr>
              <a:t>Shape is the primary characteristic of a plane.</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
        <p:nvSpPr>
          <p:cNvPr id="55303" name="AutoShape 7"/>
          <p:cNvSpPr>
            <a:spLocks noChangeArrowheads="1"/>
          </p:cNvSpPr>
          <p:nvPr/>
        </p:nvSpPr>
        <p:spPr bwMode="auto">
          <a:xfrm>
            <a:off x="5562600" y="2895600"/>
            <a:ext cx="3048000" cy="2514600"/>
          </a:xfrm>
          <a:prstGeom prst="parallelogram">
            <a:avLst>
              <a:gd name="adj" fmla="val 30303"/>
            </a:avLst>
          </a:prstGeom>
          <a:solidFill>
            <a:srgbClr val="FF0000"/>
          </a:solidFill>
          <a:ln w="9525">
            <a:solidFill>
              <a:srgbClr val="FF0000"/>
            </a:solidFill>
            <a:miter lim="800000"/>
            <a:headEnd/>
            <a:tailEnd/>
          </a:ln>
        </p:spPr>
        <p:txBody>
          <a:bodyPr wrap="none" anchor="ctr"/>
          <a:lstStyle/>
          <a:p>
            <a:endParaRPr lang="en-US"/>
          </a:p>
        </p:txBody>
      </p:sp>
      <p:sp>
        <p:nvSpPr>
          <p:cNvPr id="35845" name="Line 8"/>
          <p:cNvSpPr>
            <a:spLocks noChangeShapeType="1"/>
          </p:cNvSpPr>
          <p:nvPr/>
        </p:nvSpPr>
        <p:spPr bwMode="auto">
          <a:xfrm flipV="1">
            <a:off x="4343400" y="2895600"/>
            <a:ext cx="838200" cy="2514600"/>
          </a:xfrm>
          <a:prstGeom prst="line">
            <a:avLst/>
          </a:prstGeom>
          <a:noFill/>
          <a:ln w="50800">
            <a:solidFill>
              <a:srgbClr val="FF0000"/>
            </a:solidFill>
            <a:round/>
            <a:headEnd/>
            <a:tailEnd/>
          </a:ln>
        </p:spPr>
        <p:txBody>
          <a:bodyPr/>
          <a:lstStyle/>
          <a:p>
            <a:endParaRPr lang="en-US"/>
          </a:p>
        </p:txBody>
      </p:sp>
      <p:sp>
        <p:nvSpPr>
          <p:cNvPr id="55305" name="Line 9"/>
          <p:cNvSpPr>
            <a:spLocks noChangeShapeType="1"/>
          </p:cNvSpPr>
          <p:nvPr/>
        </p:nvSpPr>
        <p:spPr bwMode="auto">
          <a:xfrm flipV="1">
            <a:off x="4343400" y="5410200"/>
            <a:ext cx="1143000" cy="0"/>
          </a:xfrm>
          <a:prstGeom prst="line">
            <a:avLst/>
          </a:prstGeom>
          <a:noFill/>
          <a:ln w="38100">
            <a:solidFill>
              <a:srgbClr val="0000FF"/>
            </a:solidFill>
            <a:round/>
            <a:headEnd/>
            <a:tailEnd type="triangle" w="med" len="med"/>
          </a:ln>
        </p:spPr>
        <p:txBody>
          <a:bodyPr/>
          <a:lstStyle/>
          <a:p>
            <a:endParaRPr lang="en-US"/>
          </a:p>
        </p:txBody>
      </p:sp>
      <p:sp>
        <p:nvSpPr>
          <p:cNvPr id="55306" name="Line 10"/>
          <p:cNvSpPr>
            <a:spLocks noChangeShapeType="1"/>
          </p:cNvSpPr>
          <p:nvPr/>
        </p:nvSpPr>
        <p:spPr bwMode="auto">
          <a:xfrm>
            <a:off x="5181600" y="2895600"/>
            <a:ext cx="1143000" cy="0"/>
          </a:xfrm>
          <a:prstGeom prst="line">
            <a:avLst/>
          </a:prstGeom>
          <a:noFill/>
          <a:ln w="38100">
            <a:solidFill>
              <a:srgbClr val="0000FF"/>
            </a:solidFill>
            <a:round/>
            <a:headEnd/>
            <a:tailEnd type="triangle" w="med" len="med"/>
          </a:ln>
        </p:spPr>
        <p:txBody>
          <a:bodyPr/>
          <a:lstStyle/>
          <a:p>
            <a:endParaRPr lang="en-US"/>
          </a:p>
        </p:txBody>
      </p:sp>
      <p:sp>
        <p:nvSpPr>
          <p:cNvPr id="55307" name="Line 11"/>
          <p:cNvSpPr>
            <a:spLocks noChangeShapeType="1"/>
          </p:cNvSpPr>
          <p:nvPr/>
        </p:nvSpPr>
        <p:spPr bwMode="auto">
          <a:xfrm>
            <a:off x="5029200" y="3352800"/>
            <a:ext cx="1143000" cy="0"/>
          </a:xfrm>
          <a:prstGeom prst="line">
            <a:avLst/>
          </a:prstGeom>
          <a:noFill/>
          <a:ln w="38100">
            <a:solidFill>
              <a:srgbClr val="0000FF"/>
            </a:solidFill>
            <a:round/>
            <a:headEnd/>
            <a:tailEnd type="triangle" w="med" len="med"/>
          </a:ln>
        </p:spPr>
        <p:txBody>
          <a:bodyPr/>
          <a:lstStyle/>
          <a:p>
            <a:endParaRPr lang="en-US"/>
          </a:p>
        </p:txBody>
      </p:sp>
      <p:sp>
        <p:nvSpPr>
          <p:cNvPr id="55308" name="Line 12"/>
          <p:cNvSpPr>
            <a:spLocks noChangeShapeType="1"/>
          </p:cNvSpPr>
          <p:nvPr/>
        </p:nvSpPr>
        <p:spPr bwMode="auto">
          <a:xfrm>
            <a:off x="4953000" y="3733800"/>
            <a:ext cx="1143000" cy="0"/>
          </a:xfrm>
          <a:prstGeom prst="line">
            <a:avLst/>
          </a:prstGeom>
          <a:noFill/>
          <a:ln w="38100">
            <a:solidFill>
              <a:srgbClr val="0000FF"/>
            </a:solidFill>
            <a:round/>
            <a:headEnd/>
            <a:tailEnd type="triangle" w="med" len="med"/>
          </a:ln>
        </p:spPr>
        <p:txBody>
          <a:bodyPr/>
          <a:lstStyle/>
          <a:p>
            <a:endParaRPr lang="en-US"/>
          </a:p>
        </p:txBody>
      </p:sp>
      <p:sp>
        <p:nvSpPr>
          <p:cNvPr id="55309" name="Line 13"/>
          <p:cNvSpPr>
            <a:spLocks noChangeShapeType="1"/>
          </p:cNvSpPr>
          <p:nvPr/>
        </p:nvSpPr>
        <p:spPr bwMode="auto">
          <a:xfrm>
            <a:off x="4800600" y="4191000"/>
            <a:ext cx="1143000" cy="0"/>
          </a:xfrm>
          <a:prstGeom prst="line">
            <a:avLst/>
          </a:prstGeom>
          <a:noFill/>
          <a:ln w="38100">
            <a:solidFill>
              <a:srgbClr val="0000FF"/>
            </a:solidFill>
            <a:round/>
            <a:headEnd/>
            <a:tailEnd type="triangle" w="med" len="med"/>
          </a:ln>
        </p:spPr>
        <p:txBody>
          <a:bodyPr/>
          <a:lstStyle/>
          <a:p>
            <a:endParaRPr lang="en-US"/>
          </a:p>
        </p:txBody>
      </p:sp>
      <p:sp>
        <p:nvSpPr>
          <p:cNvPr id="55310" name="Line 14"/>
          <p:cNvSpPr>
            <a:spLocks noChangeShapeType="1"/>
          </p:cNvSpPr>
          <p:nvPr/>
        </p:nvSpPr>
        <p:spPr bwMode="auto">
          <a:xfrm>
            <a:off x="4648200" y="4572000"/>
            <a:ext cx="1143000" cy="0"/>
          </a:xfrm>
          <a:prstGeom prst="line">
            <a:avLst/>
          </a:prstGeom>
          <a:noFill/>
          <a:ln w="38100">
            <a:solidFill>
              <a:srgbClr val="0000FF"/>
            </a:solidFill>
            <a:round/>
            <a:headEnd/>
            <a:tailEnd type="triangle" w="med" len="med"/>
          </a:ln>
        </p:spPr>
        <p:txBody>
          <a:bodyPr/>
          <a:lstStyle/>
          <a:p>
            <a:endParaRPr lang="en-US"/>
          </a:p>
        </p:txBody>
      </p:sp>
      <p:sp>
        <p:nvSpPr>
          <p:cNvPr id="55311" name="Line 15"/>
          <p:cNvSpPr>
            <a:spLocks noChangeShapeType="1"/>
          </p:cNvSpPr>
          <p:nvPr/>
        </p:nvSpPr>
        <p:spPr bwMode="auto">
          <a:xfrm>
            <a:off x="4495800" y="4953000"/>
            <a:ext cx="1143000" cy="0"/>
          </a:xfrm>
          <a:prstGeom prst="line">
            <a:avLst/>
          </a:prstGeom>
          <a:noFill/>
          <a:ln w="38100">
            <a:solidFill>
              <a:srgbClr val="0000FF"/>
            </a:solidFill>
            <a:round/>
            <a:headEnd/>
            <a:tailEnd type="triangle" w="med" len="med"/>
          </a:ln>
        </p:spPr>
        <p:txBody>
          <a:bodyPr/>
          <a:lstStyle/>
          <a:p>
            <a:endParaRPr lang="en-US"/>
          </a:p>
        </p:txBody>
      </p:sp>
    </p:spTree>
    <p:extLst>
      <p:ext uri="{BB962C8B-B14F-4D97-AF65-F5344CB8AC3E}">
        <p14:creationId xmlns:p14="http://schemas.microsoft.com/office/powerpoint/2010/main" val="1084232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305"/>
                                        </p:tgtEl>
                                        <p:attrNameLst>
                                          <p:attrName>style.visibility</p:attrName>
                                        </p:attrNameLst>
                                      </p:cBhvr>
                                      <p:to>
                                        <p:strVal val="visible"/>
                                      </p:to>
                                    </p:set>
                                    <p:animEffect transition="in" filter="fade">
                                      <p:cBhvr>
                                        <p:cTn id="7" dur="2000"/>
                                        <p:tgtEl>
                                          <p:spTgt spid="553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307"/>
                                        </p:tgtEl>
                                        <p:attrNameLst>
                                          <p:attrName>style.visibility</p:attrName>
                                        </p:attrNameLst>
                                      </p:cBhvr>
                                      <p:to>
                                        <p:strVal val="visible"/>
                                      </p:to>
                                    </p:set>
                                    <p:animEffect transition="in" filter="fade">
                                      <p:cBhvr>
                                        <p:cTn id="10" dur="2000"/>
                                        <p:tgtEl>
                                          <p:spTgt spid="5530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308"/>
                                        </p:tgtEl>
                                        <p:attrNameLst>
                                          <p:attrName>style.visibility</p:attrName>
                                        </p:attrNameLst>
                                      </p:cBhvr>
                                      <p:to>
                                        <p:strVal val="visible"/>
                                      </p:to>
                                    </p:set>
                                    <p:animEffect transition="in" filter="fade">
                                      <p:cBhvr>
                                        <p:cTn id="13" dur="2000"/>
                                        <p:tgtEl>
                                          <p:spTgt spid="5530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309"/>
                                        </p:tgtEl>
                                        <p:attrNameLst>
                                          <p:attrName>style.visibility</p:attrName>
                                        </p:attrNameLst>
                                      </p:cBhvr>
                                      <p:to>
                                        <p:strVal val="visible"/>
                                      </p:to>
                                    </p:set>
                                    <p:animEffect transition="in" filter="fade">
                                      <p:cBhvr>
                                        <p:cTn id="16" dur="2000"/>
                                        <p:tgtEl>
                                          <p:spTgt spid="5530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310"/>
                                        </p:tgtEl>
                                        <p:attrNameLst>
                                          <p:attrName>style.visibility</p:attrName>
                                        </p:attrNameLst>
                                      </p:cBhvr>
                                      <p:to>
                                        <p:strVal val="visible"/>
                                      </p:to>
                                    </p:set>
                                    <p:animEffect transition="in" filter="fade">
                                      <p:cBhvr>
                                        <p:cTn id="19" dur="2000"/>
                                        <p:tgtEl>
                                          <p:spTgt spid="553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311"/>
                                        </p:tgtEl>
                                        <p:attrNameLst>
                                          <p:attrName>style.visibility</p:attrName>
                                        </p:attrNameLst>
                                      </p:cBhvr>
                                      <p:to>
                                        <p:strVal val="visible"/>
                                      </p:to>
                                    </p:set>
                                    <p:animEffect transition="in" filter="fade">
                                      <p:cBhvr>
                                        <p:cTn id="22" dur="2000"/>
                                        <p:tgtEl>
                                          <p:spTgt spid="553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306"/>
                                        </p:tgtEl>
                                        <p:attrNameLst>
                                          <p:attrName>style.visibility</p:attrName>
                                        </p:attrNameLst>
                                      </p:cBhvr>
                                      <p:to>
                                        <p:strVal val="visible"/>
                                      </p:to>
                                    </p:set>
                                    <p:animEffect transition="in" filter="fade">
                                      <p:cBhvr>
                                        <p:cTn id="25" dur="2000"/>
                                        <p:tgtEl>
                                          <p:spTgt spid="5530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5303"/>
                                        </p:tgtEl>
                                        <p:attrNameLst>
                                          <p:attrName>style.visibility</p:attrName>
                                        </p:attrNameLst>
                                      </p:cBhvr>
                                      <p:to>
                                        <p:strVal val="visible"/>
                                      </p:to>
                                    </p:set>
                                    <p:animEffect transition="in" filter="fade">
                                      <p:cBhvr>
                                        <p:cTn id="30" dur="2000"/>
                                        <p:tgtEl>
                                          <p:spTgt spid="55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animBg="1"/>
      <p:bldP spid="55305" grpId="0" animBg="1"/>
      <p:bldP spid="55306" grpId="0" animBg="1"/>
      <p:bldP spid="55307" grpId="0" animBg="1"/>
      <p:bldP spid="55308" grpId="0" animBg="1"/>
      <p:bldP spid="55309" grpId="0" animBg="1"/>
      <p:bldP spid="55310" grpId="0" animBg="1"/>
      <p:bldP spid="5531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0" y="0"/>
            <a:ext cx="7772400" cy="1470025"/>
          </a:xfrm>
        </p:spPr>
        <p:txBody>
          <a:bodyPr>
            <a:normAutofit/>
          </a:bodyPr>
          <a:lstStyle/>
          <a:p>
            <a:pPr eaLnBrk="1" fontAlgn="auto" hangingPunct="1">
              <a:spcAft>
                <a:spcPts val="0"/>
              </a:spcAft>
              <a:defRPr/>
            </a:pPr>
            <a:r>
              <a:rPr lang="en-US" dirty="0" smtClean="0"/>
              <a:t>Plane</a:t>
            </a:r>
          </a:p>
        </p:txBody>
      </p:sp>
      <p:sp>
        <p:nvSpPr>
          <p:cNvPr id="36867" name="Rectangle 3"/>
          <p:cNvSpPr>
            <a:spLocks noGrp="1" noChangeArrowheads="1"/>
          </p:cNvSpPr>
          <p:nvPr>
            <p:ph type="subTitle" idx="1"/>
          </p:nvPr>
        </p:nvSpPr>
        <p:spPr>
          <a:xfrm>
            <a:off x="0" y="1219200"/>
            <a:ext cx="4038600" cy="5486400"/>
          </a:xfrm>
        </p:spPr>
        <p:txBody>
          <a:bodyPr/>
          <a:lstStyle/>
          <a:p>
            <a:pPr eaLnBrk="1" hangingPunct="1"/>
            <a:r>
              <a:rPr lang="en-US" dirty="0" smtClean="0">
                <a:solidFill>
                  <a:srgbClr val="000000"/>
                </a:solidFill>
              </a:rPr>
              <a:t>Planes have surface qualities:</a:t>
            </a:r>
          </a:p>
          <a:p>
            <a:pPr eaLnBrk="1" hangingPunct="1"/>
            <a:endParaRPr lang="en-US" dirty="0" smtClean="0">
              <a:solidFill>
                <a:srgbClr val="000000"/>
              </a:solidFill>
            </a:endParaRPr>
          </a:p>
          <a:p>
            <a:pPr eaLnBrk="1" hangingPunct="1"/>
            <a:r>
              <a:rPr lang="en-US" dirty="0" smtClean="0">
                <a:solidFill>
                  <a:srgbClr val="000000"/>
                </a:solidFill>
              </a:rPr>
              <a:t>Material</a:t>
            </a:r>
          </a:p>
          <a:p>
            <a:pPr eaLnBrk="1" hangingPunct="1"/>
            <a:r>
              <a:rPr lang="en-US" dirty="0" smtClean="0">
                <a:solidFill>
                  <a:srgbClr val="000000"/>
                </a:solidFill>
              </a:rPr>
              <a:t>Color</a:t>
            </a:r>
          </a:p>
          <a:p>
            <a:pPr eaLnBrk="1" hangingPunct="1"/>
            <a:r>
              <a:rPr lang="en-US" dirty="0" smtClean="0">
                <a:solidFill>
                  <a:srgbClr val="000000"/>
                </a:solidFill>
              </a:rPr>
              <a:t>Texture</a:t>
            </a:r>
          </a:p>
          <a:p>
            <a:pPr eaLnBrk="1" hangingPunct="1"/>
            <a:r>
              <a:rPr lang="en-US" dirty="0" smtClean="0">
                <a:solidFill>
                  <a:srgbClr val="000000"/>
                </a:solidFill>
              </a:rPr>
              <a:t>Pattern</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pic>
        <p:nvPicPr>
          <p:cNvPr id="36868" name="Picture 6" descr="Glass010"/>
          <p:cNvPicPr>
            <a:picLocks noChangeAspect="1" noChangeArrowheads="1"/>
          </p:cNvPicPr>
          <p:nvPr/>
        </p:nvPicPr>
        <p:blipFill>
          <a:blip r:embed="rId2" cstate="print"/>
          <a:srcRect/>
          <a:stretch>
            <a:fillRect/>
          </a:stretch>
        </p:blipFill>
        <p:spPr bwMode="auto">
          <a:xfrm>
            <a:off x="4902704" y="227146"/>
            <a:ext cx="2514600" cy="1709738"/>
          </a:xfrm>
          <a:prstGeom prst="rect">
            <a:avLst/>
          </a:prstGeom>
          <a:noFill/>
          <a:ln w="9525">
            <a:noFill/>
            <a:miter lim="800000"/>
            <a:headEnd/>
            <a:tailEnd/>
          </a:ln>
        </p:spPr>
      </p:pic>
      <p:pic>
        <p:nvPicPr>
          <p:cNvPr id="36869" name="Picture 7" descr="METAL023"/>
          <p:cNvPicPr>
            <a:picLocks noChangeAspect="1" noChangeArrowheads="1"/>
          </p:cNvPicPr>
          <p:nvPr/>
        </p:nvPicPr>
        <p:blipFill>
          <a:blip r:embed="rId3" cstate="print"/>
          <a:srcRect/>
          <a:stretch>
            <a:fillRect/>
          </a:stretch>
        </p:blipFill>
        <p:spPr bwMode="auto">
          <a:xfrm>
            <a:off x="4902704" y="2057400"/>
            <a:ext cx="2514600" cy="1717675"/>
          </a:xfrm>
          <a:prstGeom prst="rect">
            <a:avLst/>
          </a:prstGeom>
          <a:noFill/>
          <a:ln w="9525">
            <a:noFill/>
            <a:miter lim="800000"/>
            <a:headEnd/>
            <a:tailEnd/>
          </a:ln>
        </p:spPr>
      </p:pic>
      <p:pic>
        <p:nvPicPr>
          <p:cNvPr id="36870" name="Picture 8" descr="textile"/>
          <p:cNvPicPr>
            <a:picLocks noChangeAspect="1" noChangeArrowheads="1"/>
          </p:cNvPicPr>
          <p:nvPr/>
        </p:nvPicPr>
        <p:blipFill>
          <a:blip r:embed="rId4" cstate="print"/>
          <a:srcRect/>
          <a:stretch>
            <a:fillRect/>
          </a:stretch>
        </p:blipFill>
        <p:spPr bwMode="auto">
          <a:xfrm>
            <a:off x="4902704" y="3962400"/>
            <a:ext cx="2514600" cy="1743075"/>
          </a:xfrm>
          <a:prstGeom prst="rect">
            <a:avLst/>
          </a:prstGeom>
          <a:noFill/>
          <a:ln w="9525">
            <a:noFill/>
            <a:miter lim="800000"/>
            <a:headEnd/>
            <a:tailEnd/>
          </a:ln>
        </p:spPr>
      </p:pic>
    </p:spTree>
    <p:extLst>
      <p:ext uri="{BB962C8B-B14F-4D97-AF65-F5344CB8AC3E}">
        <p14:creationId xmlns:p14="http://schemas.microsoft.com/office/powerpoint/2010/main" val="32122740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0" y="-533400"/>
            <a:ext cx="7772400" cy="1470025"/>
          </a:xfrm>
        </p:spPr>
        <p:txBody>
          <a:bodyPr>
            <a:normAutofit/>
          </a:bodyPr>
          <a:lstStyle/>
          <a:p>
            <a:pPr eaLnBrk="1" fontAlgn="auto" hangingPunct="1">
              <a:spcAft>
                <a:spcPts val="0"/>
              </a:spcAft>
              <a:defRPr/>
            </a:pPr>
            <a:r>
              <a:rPr lang="en-US" dirty="0" smtClean="0"/>
              <a:t>Plane</a:t>
            </a:r>
          </a:p>
        </p:txBody>
      </p:sp>
      <p:sp>
        <p:nvSpPr>
          <p:cNvPr id="37891" name="Rectangle 3"/>
          <p:cNvSpPr>
            <a:spLocks noGrp="1" noChangeArrowheads="1"/>
          </p:cNvSpPr>
          <p:nvPr>
            <p:ph type="subTitle" idx="1"/>
          </p:nvPr>
        </p:nvSpPr>
        <p:spPr>
          <a:xfrm>
            <a:off x="152400" y="1600200"/>
            <a:ext cx="4038600" cy="5486400"/>
          </a:xfrm>
        </p:spPr>
        <p:txBody>
          <a:bodyPr/>
          <a:lstStyle/>
          <a:p>
            <a:pPr eaLnBrk="1" hangingPunct="1"/>
            <a:r>
              <a:rPr lang="en-US" dirty="0" smtClean="0">
                <a:solidFill>
                  <a:srgbClr val="000000"/>
                </a:solidFill>
              </a:rPr>
              <a:t>The material aspects of a plane will impact the following:</a:t>
            </a:r>
          </a:p>
          <a:p>
            <a:pPr eaLnBrk="1" hangingPunct="1"/>
            <a:endParaRPr lang="en-US" dirty="0" smtClean="0">
              <a:solidFill>
                <a:srgbClr val="000000"/>
              </a:solidFill>
            </a:endParaRPr>
          </a:p>
          <a:p>
            <a:pPr eaLnBrk="1" hangingPunct="1"/>
            <a:r>
              <a:rPr lang="en-US" dirty="0" smtClean="0">
                <a:solidFill>
                  <a:srgbClr val="000000"/>
                </a:solidFill>
              </a:rPr>
              <a:t>Visual Weight</a:t>
            </a:r>
          </a:p>
          <a:p>
            <a:pPr eaLnBrk="1" hangingPunct="1"/>
            <a:r>
              <a:rPr lang="en-US" dirty="0" smtClean="0">
                <a:solidFill>
                  <a:srgbClr val="000000"/>
                </a:solidFill>
              </a:rPr>
              <a:t>Light Reflectivity</a:t>
            </a:r>
          </a:p>
          <a:p>
            <a:pPr eaLnBrk="1" hangingPunct="1"/>
            <a:r>
              <a:rPr lang="en-US" dirty="0" smtClean="0">
                <a:solidFill>
                  <a:srgbClr val="000000"/>
                </a:solidFill>
              </a:rPr>
              <a:t>Tactile Quality</a:t>
            </a:r>
          </a:p>
          <a:p>
            <a:pPr eaLnBrk="1" hangingPunct="1"/>
            <a:r>
              <a:rPr lang="en-US" dirty="0" smtClean="0">
                <a:solidFill>
                  <a:srgbClr val="000000"/>
                </a:solidFill>
              </a:rPr>
              <a:t>Acoustic Properties</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pic>
        <p:nvPicPr>
          <p:cNvPr id="37892" name="Picture 6" descr="Glass010"/>
          <p:cNvPicPr>
            <a:picLocks noChangeAspect="1" noChangeArrowheads="1"/>
          </p:cNvPicPr>
          <p:nvPr/>
        </p:nvPicPr>
        <p:blipFill>
          <a:blip r:embed="rId2" cstate="print"/>
          <a:srcRect/>
          <a:stretch>
            <a:fillRect/>
          </a:stretch>
        </p:blipFill>
        <p:spPr bwMode="auto">
          <a:xfrm>
            <a:off x="5153894" y="152400"/>
            <a:ext cx="2514600" cy="1709738"/>
          </a:xfrm>
          <a:prstGeom prst="rect">
            <a:avLst/>
          </a:prstGeom>
          <a:noFill/>
          <a:ln w="9525">
            <a:noFill/>
            <a:miter lim="800000"/>
            <a:headEnd/>
            <a:tailEnd/>
          </a:ln>
        </p:spPr>
      </p:pic>
      <p:pic>
        <p:nvPicPr>
          <p:cNvPr id="37893" name="Picture 7" descr="METAL023"/>
          <p:cNvPicPr>
            <a:picLocks noChangeAspect="1" noChangeArrowheads="1"/>
          </p:cNvPicPr>
          <p:nvPr/>
        </p:nvPicPr>
        <p:blipFill>
          <a:blip r:embed="rId3" cstate="print"/>
          <a:srcRect/>
          <a:stretch>
            <a:fillRect/>
          </a:stretch>
        </p:blipFill>
        <p:spPr bwMode="auto">
          <a:xfrm>
            <a:off x="5153894" y="2057400"/>
            <a:ext cx="2514600" cy="1717675"/>
          </a:xfrm>
          <a:prstGeom prst="rect">
            <a:avLst/>
          </a:prstGeom>
          <a:noFill/>
          <a:ln w="9525">
            <a:noFill/>
            <a:miter lim="800000"/>
            <a:headEnd/>
            <a:tailEnd/>
          </a:ln>
        </p:spPr>
      </p:pic>
      <p:pic>
        <p:nvPicPr>
          <p:cNvPr id="37894" name="Picture 8" descr="textile"/>
          <p:cNvPicPr>
            <a:picLocks noChangeAspect="1" noChangeArrowheads="1"/>
          </p:cNvPicPr>
          <p:nvPr/>
        </p:nvPicPr>
        <p:blipFill>
          <a:blip r:embed="rId4" cstate="print"/>
          <a:srcRect/>
          <a:stretch>
            <a:fillRect/>
          </a:stretch>
        </p:blipFill>
        <p:spPr bwMode="auto">
          <a:xfrm>
            <a:off x="5153894" y="3962400"/>
            <a:ext cx="2514600" cy="1743075"/>
          </a:xfrm>
          <a:prstGeom prst="rect">
            <a:avLst/>
          </a:prstGeom>
          <a:noFill/>
          <a:ln w="9525">
            <a:noFill/>
            <a:miter lim="800000"/>
            <a:headEnd/>
            <a:tailEnd/>
          </a:ln>
        </p:spPr>
      </p:pic>
    </p:spTree>
    <p:extLst>
      <p:ext uri="{BB962C8B-B14F-4D97-AF65-F5344CB8AC3E}">
        <p14:creationId xmlns:p14="http://schemas.microsoft.com/office/powerpoint/2010/main" val="28069942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152400" y="-152400"/>
            <a:ext cx="7772400" cy="1470025"/>
          </a:xfrm>
        </p:spPr>
        <p:txBody>
          <a:bodyPr>
            <a:normAutofit/>
          </a:bodyPr>
          <a:lstStyle/>
          <a:p>
            <a:pPr eaLnBrk="1" fontAlgn="auto" hangingPunct="1">
              <a:spcAft>
                <a:spcPts val="0"/>
              </a:spcAft>
              <a:defRPr/>
            </a:pPr>
            <a:r>
              <a:rPr lang="en-US" dirty="0" smtClean="0"/>
              <a:t>Plane</a:t>
            </a:r>
          </a:p>
        </p:txBody>
      </p:sp>
      <p:sp>
        <p:nvSpPr>
          <p:cNvPr id="38915" name="Rectangle 3"/>
          <p:cNvSpPr>
            <a:spLocks noGrp="1" noChangeArrowheads="1"/>
          </p:cNvSpPr>
          <p:nvPr>
            <p:ph type="subTitle" idx="1"/>
          </p:nvPr>
        </p:nvSpPr>
        <p:spPr>
          <a:xfrm>
            <a:off x="457200" y="2133600"/>
            <a:ext cx="3733800" cy="5486400"/>
          </a:xfrm>
        </p:spPr>
        <p:txBody>
          <a:bodyPr>
            <a:normAutofit/>
          </a:bodyPr>
          <a:lstStyle/>
          <a:p>
            <a:pPr eaLnBrk="1" hangingPunct="1"/>
            <a:endParaRPr lang="en-US" dirty="0" smtClean="0"/>
          </a:p>
          <a:p>
            <a:pPr eaLnBrk="1" hangingPunct="1"/>
            <a:endParaRPr lang="en-US" dirty="0"/>
          </a:p>
          <a:p>
            <a:pPr eaLnBrk="1" hangingPunct="1"/>
            <a:r>
              <a:rPr lang="en-US" dirty="0" smtClean="0">
                <a:solidFill>
                  <a:srgbClr val="000000"/>
                </a:solidFill>
              </a:rPr>
              <a:t>Planes are primary elements for designers. </a:t>
            </a:r>
          </a:p>
          <a:p>
            <a:pPr eaLnBrk="1" hangingPunct="1"/>
            <a:r>
              <a:rPr lang="en-US" dirty="0" smtClean="0">
                <a:solidFill>
                  <a:srgbClr val="000000"/>
                </a:solidFill>
              </a:rPr>
              <a:t>Ray and Charles Eames designed a chair using steam bent plywood planes and solid steel rods. The planes conform the shape of the body. </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pic>
        <p:nvPicPr>
          <p:cNvPr id="38916" name="Picture 9" descr="chair"/>
          <p:cNvPicPr>
            <a:picLocks noChangeAspect="1" noChangeArrowheads="1"/>
          </p:cNvPicPr>
          <p:nvPr/>
        </p:nvPicPr>
        <p:blipFill>
          <a:blip r:embed="rId2" cstate="print"/>
          <a:srcRect/>
          <a:stretch>
            <a:fillRect/>
          </a:stretch>
        </p:blipFill>
        <p:spPr bwMode="auto">
          <a:xfrm>
            <a:off x="4737250" y="504249"/>
            <a:ext cx="4213225" cy="5562600"/>
          </a:xfrm>
          <a:prstGeom prst="rect">
            <a:avLst/>
          </a:prstGeom>
          <a:noFill/>
          <a:ln w="9525">
            <a:noFill/>
            <a:miter lim="800000"/>
            <a:headEnd/>
            <a:tailEnd/>
          </a:ln>
        </p:spPr>
      </p:pic>
    </p:spTree>
    <p:extLst>
      <p:ext uri="{BB962C8B-B14F-4D97-AF65-F5344CB8AC3E}">
        <p14:creationId xmlns:p14="http://schemas.microsoft.com/office/powerpoint/2010/main" val="6653674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0" y="0"/>
            <a:ext cx="7772400" cy="1470025"/>
          </a:xfrm>
        </p:spPr>
        <p:txBody>
          <a:bodyPr>
            <a:normAutofit/>
          </a:bodyPr>
          <a:lstStyle/>
          <a:p>
            <a:pPr eaLnBrk="1" fontAlgn="auto" hangingPunct="1">
              <a:spcAft>
                <a:spcPts val="0"/>
              </a:spcAft>
              <a:defRPr/>
            </a:pPr>
            <a:r>
              <a:rPr lang="en-US" dirty="0" smtClean="0"/>
              <a:t>Plane</a:t>
            </a:r>
          </a:p>
        </p:txBody>
      </p:sp>
      <p:sp>
        <p:nvSpPr>
          <p:cNvPr id="39939" name="Rectangle 3"/>
          <p:cNvSpPr>
            <a:spLocks noGrp="1" noChangeArrowheads="1"/>
          </p:cNvSpPr>
          <p:nvPr>
            <p:ph type="subTitle" idx="1"/>
          </p:nvPr>
        </p:nvSpPr>
        <p:spPr>
          <a:xfrm>
            <a:off x="0" y="2057400"/>
            <a:ext cx="4038600" cy="4648200"/>
          </a:xfrm>
        </p:spPr>
        <p:txBody>
          <a:bodyPr>
            <a:normAutofit/>
          </a:bodyPr>
          <a:lstStyle/>
          <a:p>
            <a:pPr eaLnBrk="1" hangingPunct="1"/>
            <a:endParaRPr lang="en-US" dirty="0" smtClean="0"/>
          </a:p>
          <a:p>
            <a:pPr eaLnBrk="1" hangingPunct="1"/>
            <a:endParaRPr lang="en-US" dirty="0"/>
          </a:p>
          <a:p>
            <a:pPr eaLnBrk="1" hangingPunct="1"/>
            <a:endParaRPr lang="en-US" dirty="0" smtClean="0"/>
          </a:p>
          <a:p>
            <a:pPr eaLnBrk="1" hangingPunct="1"/>
            <a:endParaRPr lang="en-US" dirty="0"/>
          </a:p>
          <a:p>
            <a:pPr eaLnBrk="1" hangingPunct="1"/>
            <a:r>
              <a:rPr lang="en-US" dirty="0" smtClean="0">
                <a:solidFill>
                  <a:srgbClr val="000000"/>
                </a:solidFill>
              </a:rPr>
              <a:t>Planes are primary elements for designers.</a:t>
            </a:r>
          </a:p>
          <a:p>
            <a:pPr eaLnBrk="1" hangingPunct="1"/>
            <a:r>
              <a:rPr lang="en-US" dirty="0" smtClean="0">
                <a:solidFill>
                  <a:srgbClr val="000000"/>
                </a:solidFill>
              </a:rPr>
              <a:t>Planes are used in an architectural context to create walls, floors, ceilings, doors, shelving and other surfaces and objects.  </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
        <p:nvSpPr>
          <p:cNvPr id="39940" name="Line 4"/>
          <p:cNvSpPr>
            <a:spLocks noChangeShapeType="1"/>
          </p:cNvSpPr>
          <p:nvPr/>
        </p:nvSpPr>
        <p:spPr bwMode="auto">
          <a:xfrm>
            <a:off x="685800" y="1295400"/>
            <a:ext cx="9144000" cy="0"/>
          </a:xfrm>
          <a:prstGeom prst="line">
            <a:avLst/>
          </a:prstGeom>
          <a:noFill/>
          <a:ln w="9525">
            <a:solidFill>
              <a:schemeClr val="tx1"/>
            </a:solidFill>
            <a:round/>
            <a:headEnd/>
            <a:tailEnd/>
          </a:ln>
        </p:spPr>
        <p:txBody>
          <a:bodyPr/>
          <a:lstStyle/>
          <a:p>
            <a:endParaRPr lang="en-US" dirty="0" smtClean="0"/>
          </a:p>
          <a:p>
            <a:endParaRPr lang="en-US" dirty="0"/>
          </a:p>
        </p:txBody>
      </p:sp>
      <p:sp>
        <p:nvSpPr>
          <p:cNvPr id="39941" name="Line 5"/>
          <p:cNvSpPr>
            <a:spLocks noChangeShapeType="1"/>
          </p:cNvSpPr>
          <p:nvPr/>
        </p:nvSpPr>
        <p:spPr bwMode="auto">
          <a:xfrm>
            <a:off x="4038600" y="1066800"/>
            <a:ext cx="0" cy="5791200"/>
          </a:xfrm>
          <a:prstGeom prst="line">
            <a:avLst/>
          </a:prstGeom>
          <a:noFill/>
          <a:ln w="9525">
            <a:solidFill>
              <a:schemeClr val="tx1"/>
            </a:solidFill>
            <a:round/>
            <a:headEnd/>
            <a:tailEnd/>
          </a:ln>
        </p:spPr>
        <p:txBody>
          <a:bodyPr/>
          <a:lstStyle/>
          <a:p>
            <a:endParaRPr lang="en-US"/>
          </a:p>
        </p:txBody>
      </p:sp>
      <p:pic>
        <p:nvPicPr>
          <p:cNvPr id="39942" name="Picture 7" descr="arch"/>
          <p:cNvPicPr>
            <a:picLocks noChangeAspect="1" noChangeArrowheads="1"/>
          </p:cNvPicPr>
          <p:nvPr/>
        </p:nvPicPr>
        <p:blipFill>
          <a:blip r:embed="rId2" cstate="print"/>
          <a:srcRect/>
          <a:stretch>
            <a:fillRect/>
          </a:stretch>
        </p:blipFill>
        <p:spPr bwMode="auto">
          <a:xfrm>
            <a:off x="4114800" y="1143000"/>
            <a:ext cx="4965700" cy="5562600"/>
          </a:xfrm>
          <a:prstGeom prst="rect">
            <a:avLst/>
          </a:prstGeom>
          <a:noFill/>
          <a:ln w="9525">
            <a:noFill/>
            <a:miter lim="800000"/>
            <a:headEnd/>
            <a:tailEnd/>
          </a:ln>
        </p:spPr>
      </p:pic>
    </p:spTree>
    <p:extLst>
      <p:ext uri="{BB962C8B-B14F-4D97-AF65-F5344CB8AC3E}">
        <p14:creationId xmlns:p14="http://schemas.microsoft.com/office/powerpoint/2010/main" val="12803370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0" y="0"/>
            <a:ext cx="7772400" cy="1470025"/>
          </a:xfrm>
        </p:spPr>
        <p:txBody>
          <a:bodyPr>
            <a:normAutofit/>
          </a:bodyPr>
          <a:lstStyle/>
          <a:p>
            <a:pPr eaLnBrk="1" fontAlgn="auto" hangingPunct="1">
              <a:spcAft>
                <a:spcPts val="0"/>
              </a:spcAft>
              <a:defRPr/>
            </a:pPr>
            <a:r>
              <a:rPr lang="en-US" smtClean="0"/>
              <a:t>Volume</a:t>
            </a:r>
          </a:p>
        </p:txBody>
      </p:sp>
      <p:sp>
        <p:nvSpPr>
          <p:cNvPr id="40963" name="Rectangle 3"/>
          <p:cNvSpPr>
            <a:spLocks noGrp="1" noChangeArrowheads="1"/>
          </p:cNvSpPr>
          <p:nvPr>
            <p:ph type="subTitle" idx="1"/>
          </p:nvPr>
        </p:nvSpPr>
        <p:spPr>
          <a:xfrm>
            <a:off x="304800" y="1371600"/>
            <a:ext cx="4038600" cy="5486400"/>
          </a:xfrm>
        </p:spPr>
        <p:txBody>
          <a:bodyPr/>
          <a:lstStyle/>
          <a:p>
            <a:pPr eaLnBrk="1" hangingPunct="1"/>
            <a:r>
              <a:rPr lang="en-US" dirty="0" smtClean="0">
                <a:solidFill>
                  <a:schemeClr val="tx1">
                    <a:lumMod val="75000"/>
                    <a:lumOff val="25000"/>
                  </a:schemeClr>
                </a:solidFill>
              </a:rPr>
              <a:t>Two points create a line.</a:t>
            </a:r>
          </a:p>
          <a:p>
            <a:pPr eaLnBrk="1" hangingPunct="1"/>
            <a:r>
              <a:rPr lang="en-US" dirty="0" smtClean="0">
                <a:solidFill>
                  <a:schemeClr val="tx1">
                    <a:lumMod val="75000"/>
                    <a:lumOff val="25000"/>
                  </a:schemeClr>
                </a:solidFill>
              </a:rPr>
              <a:t>Three points create a plane.</a:t>
            </a:r>
          </a:p>
          <a:p>
            <a:pPr eaLnBrk="1" hangingPunct="1"/>
            <a:r>
              <a:rPr lang="en-US" dirty="0" smtClean="0">
                <a:solidFill>
                  <a:schemeClr val="tx1">
                    <a:lumMod val="75000"/>
                    <a:lumOff val="25000"/>
                  </a:schemeClr>
                </a:solidFill>
              </a:rPr>
              <a:t>An extended plane will create a volume. </a:t>
            </a:r>
          </a:p>
          <a:p>
            <a:pPr eaLnBrk="1" hangingPunct="1"/>
            <a:endParaRPr lang="en-US" dirty="0" smtClean="0">
              <a:solidFill>
                <a:schemeClr val="tx1">
                  <a:lumMod val="75000"/>
                  <a:lumOff val="25000"/>
                </a:schemeClr>
              </a:solidFill>
            </a:endParaRPr>
          </a:p>
          <a:p>
            <a:pPr eaLnBrk="1" hangingPunct="1"/>
            <a:r>
              <a:rPr lang="en-US" dirty="0" smtClean="0">
                <a:solidFill>
                  <a:schemeClr val="tx1">
                    <a:lumMod val="75000"/>
                    <a:lumOff val="25000"/>
                  </a:schemeClr>
                </a:solidFill>
              </a:rPr>
              <a:t>Volumes are </a:t>
            </a:r>
          </a:p>
          <a:p>
            <a:pPr eaLnBrk="1" hangingPunct="1"/>
            <a:r>
              <a:rPr lang="en-US" dirty="0" smtClean="0">
                <a:solidFill>
                  <a:schemeClr val="tx1">
                    <a:lumMod val="75000"/>
                    <a:lumOff val="25000"/>
                  </a:schemeClr>
                </a:solidFill>
              </a:rPr>
              <a:t>3-dimensional.</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pic>
        <p:nvPicPr>
          <p:cNvPr id="40964" name="Picture 7" descr="volume"/>
          <p:cNvPicPr>
            <a:picLocks noChangeAspect="1" noChangeArrowheads="1"/>
          </p:cNvPicPr>
          <p:nvPr/>
        </p:nvPicPr>
        <p:blipFill>
          <a:blip r:embed="rId2" cstate="print"/>
          <a:srcRect/>
          <a:stretch>
            <a:fillRect/>
          </a:stretch>
        </p:blipFill>
        <p:spPr bwMode="auto">
          <a:xfrm>
            <a:off x="4114800" y="1219200"/>
            <a:ext cx="5029200" cy="4137025"/>
          </a:xfrm>
          <a:prstGeom prst="rect">
            <a:avLst/>
          </a:prstGeom>
          <a:noFill/>
          <a:ln w="9525">
            <a:noFill/>
            <a:miter lim="800000"/>
            <a:headEnd/>
            <a:tailEnd/>
          </a:ln>
        </p:spPr>
      </p:pic>
      <p:sp>
        <p:nvSpPr>
          <p:cNvPr id="40965" name="Line 8"/>
          <p:cNvSpPr>
            <a:spLocks noChangeShapeType="1"/>
          </p:cNvSpPr>
          <p:nvPr/>
        </p:nvSpPr>
        <p:spPr bwMode="auto">
          <a:xfrm>
            <a:off x="4495800" y="2362200"/>
            <a:ext cx="990600" cy="304800"/>
          </a:xfrm>
          <a:prstGeom prst="line">
            <a:avLst/>
          </a:prstGeom>
          <a:noFill/>
          <a:ln w="38100">
            <a:solidFill>
              <a:srgbClr val="FF0000"/>
            </a:solidFill>
            <a:round/>
            <a:headEnd/>
            <a:tailEnd type="triangle" w="med" len="med"/>
          </a:ln>
        </p:spPr>
        <p:txBody>
          <a:bodyPr/>
          <a:lstStyle/>
          <a:p>
            <a:endParaRPr lang="en-US"/>
          </a:p>
        </p:txBody>
      </p:sp>
      <p:sp>
        <p:nvSpPr>
          <p:cNvPr id="40966" name="Line 9"/>
          <p:cNvSpPr>
            <a:spLocks noChangeShapeType="1"/>
          </p:cNvSpPr>
          <p:nvPr/>
        </p:nvSpPr>
        <p:spPr bwMode="auto">
          <a:xfrm>
            <a:off x="4495800" y="4343400"/>
            <a:ext cx="990600" cy="304800"/>
          </a:xfrm>
          <a:prstGeom prst="line">
            <a:avLst/>
          </a:prstGeom>
          <a:noFill/>
          <a:ln w="38100">
            <a:solidFill>
              <a:srgbClr val="FF0000"/>
            </a:solidFill>
            <a:round/>
            <a:headEnd/>
            <a:tailEnd type="triangle" w="med" len="med"/>
          </a:ln>
        </p:spPr>
        <p:txBody>
          <a:bodyPr/>
          <a:lstStyle/>
          <a:p>
            <a:endParaRPr lang="en-US"/>
          </a:p>
        </p:txBody>
      </p:sp>
      <p:sp>
        <p:nvSpPr>
          <p:cNvPr id="40967" name="Line 10"/>
          <p:cNvSpPr>
            <a:spLocks noChangeShapeType="1"/>
          </p:cNvSpPr>
          <p:nvPr/>
        </p:nvSpPr>
        <p:spPr bwMode="auto">
          <a:xfrm>
            <a:off x="5715000" y="3352800"/>
            <a:ext cx="990600" cy="304800"/>
          </a:xfrm>
          <a:prstGeom prst="line">
            <a:avLst/>
          </a:prstGeom>
          <a:noFill/>
          <a:ln w="38100">
            <a:solidFill>
              <a:srgbClr val="FF0000"/>
            </a:solidFill>
            <a:round/>
            <a:headEnd/>
            <a:tailEnd type="triangle" w="med" len="med"/>
          </a:ln>
        </p:spPr>
        <p:txBody>
          <a:bodyPr/>
          <a:lstStyle/>
          <a:p>
            <a:endParaRPr lang="en-US"/>
          </a:p>
        </p:txBody>
      </p:sp>
      <p:sp>
        <p:nvSpPr>
          <p:cNvPr id="40968" name="Line 11"/>
          <p:cNvSpPr>
            <a:spLocks noChangeShapeType="1"/>
          </p:cNvSpPr>
          <p:nvPr/>
        </p:nvSpPr>
        <p:spPr bwMode="auto">
          <a:xfrm>
            <a:off x="5638800" y="1371600"/>
            <a:ext cx="990600" cy="304800"/>
          </a:xfrm>
          <a:prstGeom prst="line">
            <a:avLst/>
          </a:prstGeom>
          <a:noFill/>
          <a:ln w="38100">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24616943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0" y="0"/>
            <a:ext cx="7772400" cy="1470025"/>
          </a:xfrm>
        </p:spPr>
        <p:txBody>
          <a:bodyPr>
            <a:normAutofit/>
          </a:bodyPr>
          <a:lstStyle/>
          <a:p>
            <a:pPr eaLnBrk="1" fontAlgn="auto" hangingPunct="1">
              <a:spcAft>
                <a:spcPts val="0"/>
              </a:spcAft>
              <a:defRPr/>
            </a:pPr>
            <a:r>
              <a:rPr lang="en-US" smtClean="0"/>
              <a:t>Volume</a:t>
            </a:r>
          </a:p>
        </p:txBody>
      </p:sp>
      <p:sp>
        <p:nvSpPr>
          <p:cNvPr id="41987" name="Rectangle 3"/>
          <p:cNvSpPr>
            <a:spLocks noGrp="1" noChangeArrowheads="1"/>
          </p:cNvSpPr>
          <p:nvPr>
            <p:ph type="subTitle" idx="1"/>
          </p:nvPr>
        </p:nvSpPr>
        <p:spPr>
          <a:xfrm>
            <a:off x="533400" y="1371600"/>
            <a:ext cx="3810000" cy="5486400"/>
          </a:xfrm>
        </p:spPr>
        <p:txBody>
          <a:bodyPr/>
          <a:lstStyle/>
          <a:p>
            <a:pPr eaLnBrk="1" hangingPunct="1"/>
            <a:r>
              <a:rPr lang="en-US" dirty="0" smtClean="0">
                <a:solidFill>
                  <a:srgbClr val="000000"/>
                </a:solidFill>
              </a:rPr>
              <a:t>Volumes as positive spatial elements, and voids as negative spatial elements, are an important duality in designing three dimensionally. </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pic>
        <p:nvPicPr>
          <p:cNvPr id="41988" name="Picture 11" descr="box"/>
          <p:cNvPicPr>
            <a:picLocks noChangeAspect="1" noChangeArrowheads="1"/>
          </p:cNvPicPr>
          <p:nvPr/>
        </p:nvPicPr>
        <p:blipFill>
          <a:blip r:embed="rId2" cstate="print"/>
          <a:srcRect/>
          <a:stretch>
            <a:fillRect/>
          </a:stretch>
        </p:blipFill>
        <p:spPr bwMode="auto">
          <a:xfrm>
            <a:off x="4267200" y="1295400"/>
            <a:ext cx="4724400" cy="3886200"/>
          </a:xfrm>
          <a:prstGeom prst="rect">
            <a:avLst/>
          </a:prstGeom>
          <a:noFill/>
          <a:ln w="9525">
            <a:noFill/>
            <a:miter lim="800000"/>
            <a:headEnd/>
            <a:tailEnd/>
          </a:ln>
        </p:spPr>
      </p:pic>
      <p:pic>
        <p:nvPicPr>
          <p:cNvPr id="62476" name="Picture 12" descr="box"/>
          <p:cNvPicPr>
            <a:picLocks noChangeAspect="1" noChangeArrowheads="1"/>
          </p:cNvPicPr>
          <p:nvPr/>
        </p:nvPicPr>
        <p:blipFill>
          <a:blip r:embed="rId3" cstate="print"/>
          <a:srcRect/>
          <a:stretch>
            <a:fillRect/>
          </a:stretch>
        </p:blipFill>
        <p:spPr bwMode="auto">
          <a:xfrm>
            <a:off x="4343400" y="1566975"/>
            <a:ext cx="4691063" cy="3859213"/>
          </a:xfrm>
          <a:prstGeom prst="rect">
            <a:avLst/>
          </a:prstGeom>
          <a:noFill/>
          <a:ln w="9525">
            <a:noFill/>
            <a:miter lim="800000"/>
            <a:headEnd/>
            <a:tailEnd/>
          </a:ln>
        </p:spPr>
      </p:pic>
    </p:spTree>
    <p:extLst>
      <p:ext uri="{BB962C8B-B14F-4D97-AF65-F5344CB8AC3E}">
        <p14:creationId xmlns:p14="http://schemas.microsoft.com/office/powerpoint/2010/main" val="3318367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76"/>
                                        </p:tgtEl>
                                        <p:attrNameLst>
                                          <p:attrName>style.visibility</p:attrName>
                                        </p:attrNameLst>
                                      </p:cBhvr>
                                      <p:to>
                                        <p:strVal val="visible"/>
                                      </p:to>
                                    </p:set>
                                    <p:animEffect transition="in" filter="fade">
                                      <p:cBhvr>
                                        <p:cTn id="7" dur="2000"/>
                                        <p:tgtEl>
                                          <p:spTgt spid="6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0" y="0"/>
            <a:ext cx="7772400" cy="1470025"/>
          </a:xfrm>
        </p:spPr>
        <p:txBody>
          <a:bodyPr>
            <a:normAutofit/>
          </a:bodyPr>
          <a:lstStyle/>
          <a:p>
            <a:pPr eaLnBrk="1" fontAlgn="auto" hangingPunct="1">
              <a:spcAft>
                <a:spcPts val="0"/>
              </a:spcAft>
              <a:defRPr/>
            </a:pPr>
            <a:r>
              <a:rPr lang="en-US" smtClean="0"/>
              <a:t>Volume</a:t>
            </a:r>
          </a:p>
        </p:txBody>
      </p:sp>
      <p:sp>
        <p:nvSpPr>
          <p:cNvPr id="43011" name="Rectangle 3"/>
          <p:cNvSpPr>
            <a:spLocks noGrp="1" noChangeArrowheads="1"/>
          </p:cNvSpPr>
          <p:nvPr>
            <p:ph type="subTitle" idx="1"/>
          </p:nvPr>
        </p:nvSpPr>
        <p:spPr>
          <a:xfrm>
            <a:off x="304800" y="1280194"/>
            <a:ext cx="3648809" cy="5577806"/>
          </a:xfrm>
        </p:spPr>
        <p:txBody>
          <a:bodyPr/>
          <a:lstStyle/>
          <a:p>
            <a:pPr eaLnBrk="1" hangingPunct="1"/>
            <a:r>
              <a:rPr lang="en-US" dirty="0" smtClean="0">
                <a:solidFill>
                  <a:schemeClr val="tx1"/>
                </a:solidFill>
              </a:rPr>
              <a:t>Solid, void, mass, and space, are all important aspects of describing and experiencing volume. </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pic>
        <p:nvPicPr>
          <p:cNvPr id="43012" name="Picture 8" descr="box"/>
          <p:cNvPicPr>
            <a:picLocks noChangeAspect="1" noChangeArrowheads="1"/>
          </p:cNvPicPr>
          <p:nvPr/>
        </p:nvPicPr>
        <p:blipFill>
          <a:blip r:embed="rId2" cstate="print"/>
          <a:srcRect/>
          <a:stretch>
            <a:fillRect/>
          </a:stretch>
        </p:blipFill>
        <p:spPr bwMode="auto">
          <a:xfrm>
            <a:off x="3953609" y="1155700"/>
            <a:ext cx="2904391" cy="2388392"/>
          </a:xfrm>
          <a:prstGeom prst="rect">
            <a:avLst/>
          </a:prstGeom>
          <a:noFill/>
          <a:ln w="9525">
            <a:noFill/>
            <a:miter lim="800000"/>
            <a:headEnd/>
            <a:tailEnd/>
          </a:ln>
        </p:spPr>
      </p:pic>
      <p:pic>
        <p:nvPicPr>
          <p:cNvPr id="43013" name="Picture 9" descr="void"/>
          <p:cNvPicPr>
            <a:picLocks noChangeAspect="1" noChangeArrowheads="1"/>
          </p:cNvPicPr>
          <p:nvPr/>
        </p:nvPicPr>
        <p:blipFill>
          <a:blip r:embed="rId3" cstate="print"/>
          <a:srcRect/>
          <a:stretch>
            <a:fillRect/>
          </a:stretch>
        </p:blipFill>
        <p:spPr bwMode="auto">
          <a:xfrm>
            <a:off x="6248400" y="1155700"/>
            <a:ext cx="2895600" cy="2381250"/>
          </a:xfrm>
          <a:prstGeom prst="rect">
            <a:avLst/>
          </a:prstGeom>
          <a:noFill/>
          <a:ln w="9525">
            <a:noFill/>
            <a:miter lim="800000"/>
            <a:headEnd/>
            <a:tailEnd/>
          </a:ln>
        </p:spPr>
      </p:pic>
      <p:pic>
        <p:nvPicPr>
          <p:cNvPr id="43014" name="Picture 10" descr="box"/>
          <p:cNvPicPr>
            <a:picLocks noChangeAspect="1" noChangeArrowheads="1"/>
          </p:cNvPicPr>
          <p:nvPr/>
        </p:nvPicPr>
        <p:blipFill>
          <a:blip r:embed="rId4" cstate="print"/>
          <a:srcRect/>
          <a:stretch>
            <a:fillRect/>
          </a:stretch>
        </p:blipFill>
        <p:spPr bwMode="auto">
          <a:xfrm>
            <a:off x="5181600" y="3859145"/>
            <a:ext cx="3014663" cy="2478088"/>
          </a:xfrm>
          <a:prstGeom prst="rect">
            <a:avLst/>
          </a:prstGeom>
          <a:noFill/>
          <a:ln w="9525">
            <a:noFill/>
            <a:miter lim="800000"/>
            <a:headEnd/>
            <a:tailEnd/>
          </a:ln>
        </p:spPr>
      </p:pic>
    </p:spTree>
    <p:extLst>
      <p:ext uri="{BB962C8B-B14F-4D97-AF65-F5344CB8AC3E}">
        <p14:creationId xmlns:p14="http://schemas.microsoft.com/office/powerpoint/2010/main" val="207481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Ancient Greek furniture</a:t>
            </a:r>
            <a:br>
              <a:rPr lang="en-US" dirty="0" smtClean="0"/>
            </a:br>
            <a:r>
              <a:rPr lang="en-US" dirty="0" smtClean="0"/>
              <a:t>The </a:t>
            </a:r>
            <a:r>
              <a:rPr lang="en-US" dirty="0" err="1" smtClean="0"/>
              <a:t>Klismos</a:t>
            </a:r>
            <a:r>
              <a:rPr lang="en-US" dirty="0" smtClean="0"/>
              <a:t> chair</a:t>
            </a:r>
            <a:br>
              <a:rPr lang="en-US" dirty="0" smtClean="0"/>
            </a:br>
            <a:r>
              <a:rPr lang="en-US" sz="1800" dirty="0" smtClean="0"/>
              <a:t>This is a reproduction: no original wood </a:t>
            </a:r>
            <a:r>
              <a:rPr lang="en-US" sz="1800" dirty="0" err="1" smtClean="0"/>
              <a:t>Klismos</a:t>
            </a:r>
            <a:r>
              <a:rPr lang="en-US" sz="1800" dirty="0" smtClean="0"/>
              <a:t> chairs exist today.</a:t>
            </a:r>
            <a:endParaRPr lang="en-US" sz="1800" dirty="0"/>
          </a:p>
        </p:txBody>
      </p:sp>
      <p:pic>
        <p:nvPicPr>
          <p:cNvPr id="4" name="Content Placeholder 3"/>
          <p:cNvPicPr>
            <a:picLocks noGrp="1" noChangeAspect="1"/>
          </p:cNvPicPr>
          <p:nvPr>
            <p:ph idx="1"/>
          </p:nvPr>
        </p:nvPicPr>
        <p:blipFill>
          <a:blip r:embed="rId2"/>
          <a:srcRect l="-55226" r="-55226"/>
          <a:stretch>
            <a:fillRect/>
          </a:stretch>
        </p:blipFill>
        <p:spPr/>
      </p:pic>
    </p:spTree>
    <p:extLst>
      <p:ext uri="{BB962C8B-B14F-4D97-AF65-F5344CB8AC3E}">
        <p14:creationId xmlns:p14="http://schemas.microsoft.com/office/powerpoint/2010/main" val="38989338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furn"/>
          <p:cNvPicPr>
            <a:picLocks noGrp="1" noChangeAspect="1" noChangeArrowheads="1"/>
          </p:cNvPicPr>
          <p:nvPr>
            <p:ph sz="quarter" idx="1"/>
          </p:nvPr>
        </p:nvPicPr>
        <p:blipFill>
          <a:blip r:embed="rId2" cstate="print"/>
          <a:srcRect/>
          <a:stretch>
            <a:fillRect/>
          </a:stretch>
        </p:blipFill>
        <p:spPr>
          <a:xfrm>
            <a:off x="533400" y="1676400"/>
            <a:ext cx="3660775" cy="4876800"/>
          </a:xfrm>
          <a:noFill/>
        </p:spPr>
      </p:pic>
      <p:sp>
        <p:nvSpPr>
          <p:cNvPr id="44035" name="Text Box 7"/>
          <p:cNvSpPr txBox="1">
            <a:spLocks noChangeArrowheads="1"/>
          </p:cNvSpPr>
          <p:nvPr/>
        </p:nvSpPr>
        <p:spPr bwMode="auto">
          <a:xfrm>
            <a:off x="457200" y="609600"/>
            <a:ext cx="8001000" cy="457200"/>
          </a:xfrm>
          <a:prstGeom prst="rect">
            <a:avLst/>
          </a:prstGeom>
          <a:noFill/>
          <a:ln w="9525">
            <a:noFill/>
            <a:miter lim="800000"/>
            <a:headEnd/>
            <a:tailEnd/>
          </a:ln>
        </p:spPr>
        <p:txBody>
          <a:bodyPr>
            <a:spAutoFit/>
          </a:bodyPr>
          <a:lstStyle/>
          <a:p>
            <a:pPr>
              <a:spcBef>
                <a:spcPct val="50000"/>
              </a:spcBef>
            </a:pPr>
            <a:r>
              <a:rPr lang="en-US" sz="2400"/>
              <a:t>Furnishings with “mass” contrasting with linear elements. </a:t>
            </a:r>
          </a:p>
        </p:txBody>
      </p:sp>
    </p:spTree>
    <p:extLst>
      <p:ext uri="{BB962C8B-B14F-4D97-AF65-F5344CB8AC3E}">
        <p14:creationId xmlns:p14="http://schemas.microsoft.com/office/powerpoint/2010/main" val="8067175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1" descr="box"/>
          <p:cNvPicPr>
            <a:picLocks noChangeAspect="1" noChangeArrowheads="1"/>
          </p:cNvPicPr>
          <p:nvPr/>
        </p:nvPicPr>
        <p:blipFill>
          <a:blip r:embed="rId2" cstate="print"/>
          <a:srcRect l="12965" r="9238"/>
          <a:stretch>
            <a:fillRect/>
          </a:stretch>
        </p:blipFill>
        <p:spPr bwMode="auto">
          <a:xfrm>
            <a:off x="6858000" y="2438400"/>
            <a:ext cx="2286000" cy="2416175"/>
          </a:xfrm>
          <a:prstGeom prst="rect">
            <a:avLst/>
          </a:prstGeom>
          <a:noFill/>
          <a:ln w="9525">
            <a:noFill/>
            <a:miter lim="800000"/>
            <a:headEnd/>
            <a:tailEnd/>
          </a:ln>
        </p:spPr>
      </p:pic>
      <p:sp>
        <p:nvSpPr>
          <p:cNvPr id="46083" name="Rectangle 2"/>
          <p:cNvSpPr>
            <a:spLocks noGrp="1" noChangeArrowheads="1"/>
          </p:cNvSpPr>
          <p:nvPr>
            <p:ph type="ctrTitle"/>
          </p:nvPr>
        </p:nvSpPr>
        <p:spPr>
          <a:xfrm>
            <a:off x="0" y="-304800"/>
            <a:ext cx="7772400" cy="1470025"/>
          </a:xfrm>
        </p:spPr>
        <p:txBody>
          <a:bodyPr>
            <a:normAutofit/>
          </a:bodyPr>
          <a:lstStyle/>
          <a:p>
            <a:pPr eaLnBrk="1" fontAlgn="auto" hangingPunct="1">
              <a:spcAft>
                <a:spcPts val="0"/>
              </a:spcAft>
              <a:defRPr/>
            </a:pPr>
            <a:r>
              <a:rPr lang="en-US" dirty="0" smtClean="0"/>
              <a:t>Form/Shape</a:t>
            </a:r>
          </a:p>
        </p:txBody>
      </p:sp>
      <p:sp>
        <p:nvSpPr>
          <p:cNvPr id="45060" name="Rectangle 3"/>
          <p:cNvSpPr>
            <a:spLocks noGrp="1" noChangeArrowheads="1"/>
          </p:cNvSpPr>
          <p:nvPr>
            <p:ph type="subTitle" idx="1"/>
          </p:nvPr>
        </p:nvSpPr>
        <p:spPr>
          <a:xfrm>
            <a:off x="0" y="1219200"/>
            <a:ext cx="4038600" cy="5486400"/>
          </a:xfrm>
        </p:spPr>
        <p:txBody>
          <a:bodyPr/>
          <a:lstStyle/>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p:txBody>
      </p:sp>
      <p:sp>
        <p:nvSpPr>
          <p:cNvPr id="45061" name="Text Box 8"/>
          <p:cNvSpPr txBox="1">
            <a:spLocks noChangeArrowheads="1"/>
          </p:cNvSpPr>
          <p:nvPr/>
        </p:nvSpPr>
        <p:spPr bwMode="auto">
          <a:xfrm>
            <a:off x="0" y="1143000"/>
            <a:ext cx="3886200" cy="4838700"/>
          </a:xfrm>
          <a:prstGeom prst="rect">
            <a:avLst/>
          </a:prstGeom>
          <a:noFill/>
          <a:ln w="9525">
            <a:noFill/>
            <a:miter lim="800000"/>
            <a:headEnd/>
            <a:tailEnd/>
          </a:ln>
        </p:spPr>
        <p:txBody>
          <a:bodyPr>
            <a:spAutoFit/>
          </a:bodyPr>
          <a:lstStyle/>
          <a:p>
            <a:pPr>
              <a:spcBef>
                <a:spcPct val="50000"/>
              </a:spcBef>
            </a:pPr>
            <a:r>
              <a:rPr lang="en-US" sz="2400"/>
              <a:t>Shape is the central way a designer distinguishes one form from another. </a:t>
            </a:r>
          </a:p>
          <a:p>
            <a:pPr>
              <a:spcBef>
                <a:spcPct val="50000"/>
              </a:spcBef>
            </a:pPr>
            <a:endParaRPr lang="en-US" sz="2400"/>
          </a:p>
          <a:p>
            <a:pPr>
              <a:spcBef>
                <a:spcPct val="50000"/>
              </a:spcBef>
            </a:pPr>
            <a:r>
              <a:rPr lang="en-US" sz="2400"/>
              <a:t>Natural Shapes – Derived from Nature</a:t>
            </a:r>
          </a:p>
          <a:p>
            <a:pPr>
              <a:spcBef>
                <a:spcPct val="50000"/>
              </a:spcBef>
            </a:pPr>
            <a:r>
              <a:rPr lang="en-US" sz="2400"/>
              <a:t>Non-objective shapes – Abstract or Symbols</a:t>
            </a:r>
          </a:p>
          <a:p>
            <a:pPr>
              <a:spcBef>
                <a:spcPct val="50000"/>
              </a:spcBef>
            </a:pPr>
            <a:r>
              <a:rPr lang="en-US" sz="2400"/>
              <a:t>Geometric Shapes (Sphere, Cube, Cone, Cylinder, Pyramid)</a:t>
            </a:r>
          </a:p>
        </p:txBody>
      </p:sp>
      <p:pic>
        <p:nvPicPr>
          <p:cNvPr id="45062" name="Picture 9" descr="natural"/>
          <p:cNvPicPr>
            <a:picLocks noChangeAspect="1" noChangeArrowheads="1"/>
          </p:cNvPicPr>
          <p:nvPr/>
        </p:nvPicPr>
        <p:blipFill>
          <a:blip r:embed="rId3" cstate="print"/>
          <a:srcRect/>
          <a:stretch>
            <a:fillRect/>
          </a:stretch>
        </p:blipFill>
        <p:spPr bwMode="auto">
          <a:xfrm>
            <a:off x="4267200" y="1143000"/>
            <a:ext cx="2286000" cy="2281238"/>
          </a:xfrm>
          <a:prstGeom prst="rect">
            <a:avLst/>
          </a:prstGeom>
          <a:noFill/>
          <a:ln w="9525">
            <a:noFill/>
            <a:miter lim="800000"/>
            <a:headEnd/>
            <a:tailEnd/>
          </a:ln>
        </p:spPr>
      </p:pic>
      <p:pic>
        <p:nvPicPr>
          <p:cNvPr id="45063" name="Picture 10" descr="non"/>
          <p:cNvPicPr>
            <a:picLocks noChangeAspect="1" noChangeArrowheads="1"/>
          </p:cNvPicPr>
          <p:nvPr/>
        </p:nvPicPr>
        <p:blipFill>
          <a:blip r:embed="rId4" cstate="print"/>
          <a:srcRect/>
          <a:stretch>
            <a:fillRect/>
          </a:stretch>
        </p:blipFill>
        <p:spPr bwMode="auto">
          <a:xfrm>
            <a:off x="4267200" y="3733800"/>
            <a:ext cx="2286000" cy="2039938"/>
          </a:xfrm>
          <a:prstGeom prst="rect">
            <a:avLst/>
          </a:prstGeom>
          <a:noFill/>
          <a:ln w="9525">
            <a:noFill/>
            <a:miter lim="800000"/>
            <a:headEnd/>
            <a:tailEnd/>
          </a:ln>
        </p:spPr>
      </p:pic>
    </p:spTree>
    <p:extLst>
      <p:ext uri="{BB962C8B-B14F-4D97-AF65-F5344CB8AC3E}">
        <p14:creationId xmlns:p14="http://schemas.microsoft.com/office/powerpoint/2010/main" val="1443061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ctrTitle"/>
          </p:nvPr>
        </p:nvSpPr>
        <p:spPr>
          <a:xfrm>
            <a:off x="0" y="0"/>
            <a:ext cx="7772400" cy="1470025"/>
          </a:xfrm>
        </p:spPr>
        <p:txBody>
          <a:bodyPr>
            <a:normAutofit/>
          </a:bodyPr>
          <a:lstStyle/>
          <a:p>
            <a:pPr eaLnBrk="1" fontAlgn="auto" hangingPunct="1">
              <a:spcAft>
                <a:spcPts val="0"/>
              </a:spcAft>
              <a:defRPr/>
            </a:pPr>
            <a:r>
              <a:rPr lang="en-US" dirty="0"/>
              <a:t>F</a:t>
            </a:r>
            <a:r>
              <a:rPr lang="en-US" dirty="0" smtClean="0"/>
              <a:t>orm/Shape</a:t>
            </a:r>
          </a:p>
        </p:txBody>
      </p:sp>
      <p:sp>
        <p:nvSpPr>
          <p:cNvPr id="46083" name="Rectangle 4"/>
          <p:cNvSpPr>
            <a:spLocks noGrp="1" noChangeArrowheads="1"/>
          </p:cNvSpPr>
          <p:nvPr>
            <p:ph type="subTitle" idx="1"/>
          </p:nvPr>
        </p:nvSpPr>
        <p:spPr>
          <a:xfrm>
            <a:off x="0" y="1219200"/>
            <a:ext cx="4038600" cy="5486400"/>
          </a:xfrm>
        </p:spPr>
        <p:txBody>
          <a:bodyPr/>
          <a:lstStyle/>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p:txBody>
      </p:sp>
      <p:sp>
        <p:nvSpPr>
          <p:cNvPr id="46084" name="Text Box 7"/>
          <p:cNvSpPr txBox="1">
            <a:spLocks noChangeArrowheads="1"/>
          </p:cNvSpPr>
          <p:nvPr/>
        </p:nvSpPr>
        <p:spPr bwMode="auto">
          <a:xfrm>
            <a:off x="457200" y="2286000"/>
            <a:ext cx="3505200" cy="1938338"/>
          </a:xfrm>
          <a:prstGeom prst="rect">
            <a:avLst/>
          </a:prstGeom>
          <a:noFill/>
          <a:ln w="9525">
            <a:noFill/>
            <a:miter lim="800000"/>
            <a:headEnd/>
            <a:tailEnd/>
          </a:ln>
        </p:spPr>
        <p:txBody>
          <a:bodyPr>
            <a:spAutoFit/>
          </a:bodyPr>
          <a:lstStyle/>
          <a:p>
            <a:pPr>
              <a:spcBef>
                <a:spcPct val="50000"/>
              </a:spcBef>
            </a:pPr>
            <a:r>
              <a:rPr lang="en-US" sz="2400"/>
              <a:t>Natural Shapes</a:t>
            </a:r>
          </a:p>
          <a:p>
            <a:pPr>
              <a:spcBef>
                <a:spcPct val="50000"/>
              </a:spcBef>
            </a:pPr>
            <a:endParaRPr lang="en-US" sz="2400"/>
          </a:p>
          <a:p>
            <a:pPr>
              <a:spcBef>
                <a:spcPct val="50000"/>
              </a:spcBef>
            </a:pPr>
            <a:r>
              <a:rPr lang="en-US" sz="2400"/>
              <a:t>Used in the design of a set of doors. </a:t>
            </a:r>
          </a:p>
        </p:txBody>
      </p:sp>
      <p:pic>
        <p:nvPicPr>
          <p:cNvPr id="46085" name="Picture 10" descr="natural"/>
          <p:cNvPicPr>
            <a:picLocks noChangeAspect="1" noChangeArrowheads="1"/>
          </p:cNvPicPr>
          <p:nvPr/>
        </p:nvPicPr>
        <p:blipFill>
          <a:blip r:embed="rId2" cstate="print"/>
          <a:srcRect/>
          <a:stretch>
            <a:fillRect/>
          </a:stretch>
        </p:blipFill>
        <p:spPr bwMode="auto">
          <a:xfrm>
            <a:off x="4191000" y="1219200"/>
            <a:ext cx="4479925" cy="5486400"/>
          </a:xfrm>
          <a:prstGeom prst="rect">
            <a:avLst/>
          </a:prstGeom>
          <a:noFill/>
          <a:ln w="9525">
            <a:noFill/>
            <a:miter lim="800000"/>
            <a:headEnd/>
            <a:tailEnd/>
          </a:ln>
        </p:spPr>
      </p:pic>
    </p:spTree>
    <p:extLst>
      <p:ext uri="{BB962C8B-B14F-4D97-AF65-F5344CB8AC3E}">
        <p14:creationId xmlns:p14="http://schemas.microsoft.com/office/powerpoint/2010/main" val="37658253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0"/>
            <a:ext cx="7772400" cy="1470025"/>
          </a:xfrm>
        </p:spPr>
        <p:txBody>
          <a:bodyPr>
            <a:normAutofit/>
          </a:bodyPr>
          <a:lstStyle/>
          <a:p>
            <a:pPr eaLnBrk="1" fontAlgn="auto" hangingPunct="1">
              <a:spcAft>
                <a:spcPts val="0"/>
              </a:spcAft>
              <a:defRPr/>
            </a:pPr>
            <a:r>
              <a:rPr lang="en-US" dirty="0" smtClean="0"/>
              <a:t>Form/Shape</a:t>
            </a:r>
          </a:p>
        </p:txBody>
      </p:sp>
      <p:sp>
        <p:nvSpPr>
          <p:cNvPr id="47107" name="Rectangle 3"/>
          <p:cNvSpPr>
            <a:spLocks noGrp="1" noChangeArrowheads="1"/>
          </p:cNvSpPr>
          <p:nvPr>
            <p:ph type="subTitle" idx="1"/>
          </p:nvPr>
        </p:nvSpPr>
        <p:spPr>
          <a:xfrm>
            <a:off x="0" y="1219200"/>
            <a:ext cx="4038600" cy="5486400"/>
          </a:xfrm>
        </p:spPr>
        <p:txBody>
          <a:bodyPr/>
          <a:lstStyle/>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
        <p:nvSpPr>
          <p:cNvPr id="47108" name="Text Box 6"/>
          <p:cNvSpPr txBox="1">
            <a:spLocks noChangeArrowheads="1"/>
          </p:cNvSpPr>
          <p:nvPr/>
        </p:nvSpPr>
        <p:spPr bwMode="auto">
          <a:xfrm>
            <a:off x="685800" y="3048000"/>
            <a:ext cx="3352800" cy="1938992"/>
          </a:xfrm>
          <a:prstGeom prst="rect">
            <a:avLst/>
          </a:prstGeom>
          <a:noFill/>
          <a:ln w="9525">
            <a:noFill/>
            <a:miter lim="800000"/>
            <a:headEnd/>
            <a:tailEnd/>
          </a:ln>
        </p:spPr>
        <p:txBody>
          <a:bodyPr>
            <a:spAutoFit/>
          </a:bodyPr>
          <a:lstStyle/>
          <a:p>
            <a:pPr>
              <a:spcBef>
                <a:spcPct val="50000"/>
              </a:spcBef>
            </a:pPr>
            <a:r>
              <a:rPr lang="en-US" sz="2400" dirty="0"/>
              <a:t>Natural Shapes</a:t>
            </a:r>
          </a:p>
          <a:p>
            <a:pPr>
              <a:spcBef>
                <a:spcPct val="50000"/>
              </a:spcBef>
            </a:pPr>
            <a:endParaRPr lang="en-US" sz="2400" dirty="0"/>
          </a:p>
          <a:p>
            <a:pPr>
              <a:spcBef>
                <a:spcPct val="50000"/>
              </a:spcBef>
            </a:pPr>
            <a:r>
              <a:rPr lang="en-US" sz="2400" dirty="0"/>
              <a:t>Natural shapes used in </a:t>
            </a:r>
            <a:r>
              <a:rPr lang="en-US" sz="2400" dirty="0" smtClean="0"/>
              <a:t> </a:t>
            </a:r>
            <a:r>
              <a:rPr lang="en-US" sz="2400" dirty="0"/>
              <a:t>Art </a:t>
            </a:r>
            <a:r>
              <a:rPr lang="en-US" sz="2400" dirty="0" smtClean="0"/>
              <a:t>Nouveau design work</a:t>
            </a:r>
            <a:endParaRPr lang="en-US" sz="2400" dirty="0"/>
          </a:p>
        </p:txBody>
      </p:sp>
      <p:pic>
        <p:nvPicPr>
          <p:cNvPr id="47109" name="Picture 8" descr="art"/>
          <p:cNvPicPr>
            <a:picLocks noChangeAspect="1" noChangeArrowheads="1"/>
          </p:cNvPicPr>
          <p:nvPr/>
        </p:nvPicPr>
        <p:blipFill>
          <a:blip r:embed="rId2" cstate="print"/>
          <a:srcRect/>
          <a:stretch>
            <a:fillRect/>
          </a:stretch>
        </p:blipFill>
        <p:spPr bwMode="auto">
          <a:xfrm>
            <a:off x="5264650" y="1659864"/>
            <a:ext cx="3879350" cy="5198136"/>
          </a:xfrm>
          <a:prstGeom prst="rect">
            <a:avLst/>
          </a:prstGeom>
          <a:noFill/>
          <a:ln w="9525">
            <a:noFill/>
            <a:miter lim="800000"/>
            <a:headEnd/>
            <a:tailEnd/>
          </a:ln>
        </p:spPr>
      </p:pic>
    </p:spTree>
    <p:extLst>
      <p:ext uri="{BB962C8B-B14F-4D97-AF65-F5344CB8AC3E}">
        <p14:creationId xmlns:p14="http://schemas.microsoft.com/office/powerpoint/2010/main" val="1208414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0" y="-735013"/>
            <a:ext cx="7772400" cy="1470026"/>
          </a:xfrm>
        </p:spPr>
        <p:txBody>
          <a:bodyPr>
            <a:normAutofit/>
          </a:bodyPr>
          <a:lstStyle/>
          <a:p>
            <a:pPr eaLnBrk="1" fontAlgn="auto" hangingPunct="1">
              <a:spcAft>
                <a:spcPts val="0"/>
              </a:spcAft>
              <a:defRPr/>
            </a:pPr>
            <a:r>
              <a:rPr lang="en-US" dirty="0" smtClean="0"/>
              <a:t/>
            </a:r>
            <a:br>
              <a:rPr lang="en-US" dirty="0" smtClean="0"/>
            </a:br>
            <a:r>
              <a:rPr lang="en-US" dirty="0" smtClean="0"/>
              <a:t>Form/Shape</a:t>
            </a:r>
          </a:p>
        </p:txBody>
      </p:sp>
      <p:sp>
        <p:nvSpPr>
          <p:cNvPr id="48131" name="Rectangle 3"/>
          <p:cNvSpPr>
            <a:spLocks noGrp="1" noChangeArrowheads="1"/>
          </p:cNvSpPr>
          <p:nvPr>
            <p:ph type="subTitle" idx="1"/>
          </p:nvPr>
        </p:nvSpPr>
        <p:spPr>
          <a:xfrm>
            <a:off x="0" y="1219200"/>
            <a:ext cx="4038600" cy="5486400"/>
          </a:xfrm>
        </p:spPr>
        <p:txBody>
          <a:bodyPr/>
          <a:lstStyle/>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
        <p:nvSpPr>
          <p:cNvPr id="48132" name="Line 5"/>
          <p:cNvSpPr>
            <a:spLocks noChangeShapeType="1"/>
          </p:cNvSpPr>
          <p:nvPr/>
        </p:nvSpPr>
        <p:spPr bwMode="auto">
          <a:xfrm>
            <a:off x="4038600" y="1066800"/>
            <a:ext cx="0" cy="5791200"/>
          </a:xfrm>
          <a:prstGeom prst="line">
            <a:avLst/>
          </a:prstGeom>
          <a:noFill/>
          <a:ln w="9525">
            <a:solidFill>
              <a:schemeClr val="tx1"/>
            </a:solidFill>
            <a:round/>
            <a:headEnd/>
            <a:tailEnd/>
          </a:ln>
        </p:spPr>
        <p:txBody>
          <a:bodyPr/>
          <a:lstStyle/>
          <a:p>
            <a:endParaRPr lang="en-US"/>
          </a:p>
        </p:txBody>
      </p:sp>
      <p:sp>
        <p:nvSpPr>
          <p:cNvPr id="48133" name="Text Box 6"/>
          <p:cNvSpPr txBox="1">
            <a:spLocks noChangeArrowheads="1"/>
          </p:cNvSpPr>
          <p:nvPr/>
        </p:nvSpPr>
        <p:spPr bwMode="auto">
          <a:xfrm>
            <a:off x="381000" y="762000"/>
            <a:ext cx="3505200" cy="1769715"/>
          </a:xfrm>
          <a:prstGeom prst="rect">
            <a:avLst/>
          </a:prstGeom>
          <a:noFill/>
          <a:ln w="9525">
            <a:noFill/>
            <a:miter lim="800000"/>
            <a:headEnd/>
            <a:tailEnd/>
          </a:ln>
        </p:spPr>
        <p:txBody>
          <a:bodyPr>
            <a:spAutoFit/>
          </a:bodyPr>
          <a:lstStyle/>
          <a:p>
            <a:pPr>
              <a:spcBef>
                <a:spcPct val="50000"/>
              </a:spcBef>
            </a:pPr>
            <a:r>
              <a:rPr lang="en-US" sz="2400" dirty="0"/>
              <a:t>Natural Shapes</a:t>
            </a:r>
          </a:p>
          <a:p>
            <a:pPr>
              <a:spcBef>
                <a:spcPct val="50000"/>
              </a:spcBef>
            </a:pPr>
            <a:endParaRPr lang="en-US" sz="2400" dirty="0"/>
          </a:p>
          <a:p>
            <a:pPr>
              <a:spcBef>
                <a:spcPct val="50000"/>
              </a:spcBef>
            </a:pPr>
            <a:r>
              <a:rPr lang="en-US" sz="1400" dirty="0"/>
              <a:t>Bruce </a:t>
            </a:r>
            <a:r>
              <a:rPr lang="en-US" sz="1400" dirty="0" smtClean="0"/>
              <a:t>Goff, American architect,1904-1982,  </a:t>
            </a:r>
            <a:r>
              <a:rPr lang="en-US" sz="1400" dirty="0"/>
              <a:t>used organic or shapes inspired from nature to design homes. </a:t>
            </a:r>
          </a:p>
        </p:txBody>
      </p:sp>
      <p:pic>
        <p:nvPicPr>
          <p:cNvPr id="48134" name="Picture 8" descr="goff"/>
          <p:cNvPicPr>
            <a:picLocks noChangeAspect="1" noChangeArrowheads="1"/>
          </p:cNvPicPr>
          <p:nvPr/>
        </p:nvPicPr>
        <p:blipFill>
          <a:blip r:embed="rId2" cstate="print"/>
          <a:srcRect/>
          <a:stretch>
            <a:fillRect/>
          </a:stretch>
        </p:blipFill>
        <p:spPr bwMode="auto">
          <a:xfrm>
            <a:off x="4404279" y="792109"/>
            <a:ext cx="4299292" cy="5775169"/>
          </a:xfrm>
          <a:prstGeom prst="rect">
            <a:avLst/>
          </a:prstGeom>
          <a:noFill/>
          <a:ln w="9525">
            <a:noFill/>
            <a:miter lim="800000"/>
            <a:headEnd/>
            <a:tailEnd/>
          </a:ln>
        </p:spPr>
      </p:pic>
      <p:pic>
        <p:nvPicPr>
          <p:cNvPr id="48135" name="Picture 10" descr="bav2"/>
          <p:cNvPicPr>
            <a:picLocks noChangeAspect="1" noChangeArrowheads="1"/>
          </p:cNvPicPr>
          <p:nvPr/>
        </p:nvPicPr>
        <p:blipFill>
          <a:blip r:embed="rId3" cstate="print"/>
          <a:srcRect/>
          <a:stretch>
            <a:fillRect/>
          </a:stretch>
        </p:blipFill>
        <p:spPr bwMode="auto">
          <a:xfrm>
            <a:off x="381000" y="3257340"/>
            <a:ext cx="3505200" cy="3309938"/>
          </a:xfrm>
          <a:prstGeom prst="rect">
            <a:avLst/>
          </a:prstGeom>
          <a:noFill/>
          <a:ln w="9525">
            <a:noFill/>
            <a:miter lim="800000"/>
            <a:headEnd/>
            <a:tailEnd/>
          </a:ln>
        </p:spPr>
      </p:pic>
    </p:spTree>
    <p:extLst>
      <p:ext uri="{BB962C8B-B14F-4D97-AF65-F5344CB8AC3E}">
        <p14:creationId xmlns:p14="http://schemas.microsoft.com/office/powerpoint/2010/main" val="35529188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0" y="-457200"/>
            <a:ext cx="7772400" cy="1470025"/>
          </a:xfrm>
        </p:spPr>
        <p:txBody>
          <a:bodyPr>
            <a:normAutofit/>
          </a:bodyPr>
          <a:lstStyle/>
          <a:p>
            <a:pPr eaLnBrk="1" fontAlgn="auto" hangingPunct="1">
              <a:spcAft>
                <a:spcPts val="0"/>
              </a:spcAft>
              <a:defRPr/>
            </a:pPr>
            <a:r>
              <a:rPr lang="en-US" dirty="0" smtClean="0"/>
              <a:t>Form/Shape</a:t>
            </a:r>
          </a:p>
        </p:txBody>
      </p:sp>
      <p:sp>
        <p:nvSpPr>
          <p:cNvPr id="49155" name="Rectangle 3"/>
          <p:cNvSpPr>
            <a:spLocks noGrp="1" noChangeArrowheads="1"/>
          </p:cNvSpPr>
          <p:nvPr>
            <p:ph type="subTitle" idx="1"/>
          </p:nvPr>
        </p:nvSpPr>
        <p:spPr>
          <a:xfrm>
            <a:off x="0" y="1219200"/>
            <a:ext cx="4038600" cy="5486400"/>
          </a:xfrm>
        </p:spPr>
        <p:txBody>
          <a:bodyPr/>
          <a:lstStyle/>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p:txBody>
      </p:sp>
      <p:sp>
        <p:nvSpPr>
          <p:cNvPr id="49156" name="Text Box 6"/>
          <p:cNvSpPr txBox="1">
            <a:spLocks noChangeArrowheads="1"/>
          </p:cNvSpPr>
          <p:nvPr/>
        </p:nvSpPr>
        <p:spPr bwMode="auto">
          <a:xfrm>
            <a:off x="0" y="1143000"/>
            <a:ext cx="3886200" cy="3046988"/>
          </a:xfrm>
          <a:prstGeom prst="rect">
            <a:avLst/>
          </a:prstGeom>
          <a:noFill/>
          <a:ln w="9525">
            <a:noFill/>
            <a:miter lim="800000"/>
            <a:headEnd/>
            <a:tailEnd/>
          </a:ln>
        </p:spPr>
        <p:txBody>
          <a:bodyPr>
            <a:spAutoFit/>
          </a:bodyPr>
          <a:lstStyle/>
          <a:p>
            <a:pPr>
              <a:spcBef>
                <a:spcPct val="50000"/>
              </a:spcBef>
            </a:pPr>
            <a:r>
              <a:rPr lang="en-US" sz="2400" dirty="0"/>
              <a:t>Non-</a:t>
            </a:r>
            <a:r>
              <a:rPr lang="en-US" sz="2400" dirty="0" smtClean="0"/>
              <a:t>objective, non representational, </a:t>
            </a:r>
            <a:r>
              <a:rPr lang="en-US" sz="2400" dirty="0"/>
              <a:t>Shapes</a:t>
            </a:r>
          </a:p>
          <a:p>
            <a:pPr>
              <a:spcBef>
                <a:spcPct val="50000"/>
              </a:spcBef>
            </a:pPr>
            <a:endParaRPr lang="en-US" sz="2400" dirty="0"/>
          </a:p>
          <a:p>
            <a:pPr>
              <a:spcBef>
                <a:spcPct val="50000"/>
              </a:spcBef>
            </a:pPr>
            <a:r>
              <a:rPr lang="en-US" sz="2400" dirty="0"/>
              <a:t>Abstract or Symbolic</a:t>
            </a:r>
          </a:p>
          <a:p>
            <a:pPr>
              <a:spcBef>
                <a:spcPct val="50000"/>
              </a:spcBef>
            </a:pPr>
            <a:endParaRPr lang="en-US" sz="2400" dirty="0"/>
          </a:p>
          <a:p>
            <a:pPr>
              <a:spcBef>
                <a:spcPct val="50000"/>
              </a:spcBef>
            </a:pPr>
            <a:endParaRPr lang="en-US" sz="2400" dirty="0"/>
          </a:p>
        </p:txBody>
      </p:sp>
      <p:pic>
        <p:nvPicPr>
          <p:cNvPr id="49157" name="Picture 9" descr="table"/>
          <p:cNvPicPr>
            <a:picLocks noChangeAspect="1" noChangeArrowheads="1"/>
          </p:cNvPicPr>
          <p:nvPr/>
        </p:nvPicPr>
        <p:blipFill>
          <a:blip r:embed="rId2" cstate="print"/>
          <a:srcRect/>
          <a:stretch>
            <a:fillRect/>
          </a:stretch>
        </p:blipFill>
        <p:spPr bwMode="auto">
          <a:xfrm>
            <a:off x="4038600" y="3154362"/>
            <a:ext cx="5105400" cy="3703638"/>
          </a:xfrm>
          <a:prstGeom prst="rect">
            <a:avLst/>
          </a:prstGeom>
          <a:noFill/>
          <a:ln w="9525">
            <a:noFill/>
            <a:miter lim="800000"/>
            <a:headEnd/>
            <a:tailEnd/>
          </a:ln>
        </p:spPr>
      </p:pic>
      <p:pic>
        <p:nvPicPr>
          <p:cNvPr id="49158" name="Picture 11" descr="slide-7"/>
          <p:cNvPicPr>
            <a:picLocks noChangeAspect="1" noChangeArrowheads="1"/>
          </p:cNvPicPr>
          <p:nvPr/>
        </p:nvPicPr>
        <p:blipFill>
          <a:blip r:embed="rId3" cstate="print"/>
          <a:srcRect/>
          <a:stretch>
            <a:fillRect/>
          </a:stretch>
        </p:blipFill>
        <p:spPr bwMode="auto">
          <a:xfrm>
            <a:off x="0" y="3124200"/>
            <a:ext cx="3810000" cy="2752725"/>
          </a:xfrm>
          <a:prstGeom prst="rect">
            <a:avLst/>
          </a:prstGeom>
          <a:noFill/>
          <a:ln w="9525">
            <a:noFill/>
            <a:miter lim="800000"/>
            <a:headEnd/>
            <a:tailEnd/>
          </a:ln>
        </p:spPr>
      </p:pic>
    </p:spTree>
    <p:extLst>
      <p:ext uri="{BB962C8B-B14F-4D97-AF65-F5344CB8AC3E}">
        <p14:creationId xmlns:p14="http://schemas.microsoft.com/office/powerpoint/2010/main" val="785783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8" descr="abstract"/>
          <p:cNvPicPr>
            <a:picLocks noGrp="1" noChangeAspect="1" noChangeArrowheads="1"/>
          </p:cNvPicPr>
          <p:nvPr>
            <p:ph sz="quarter" idx="1"/>
          </p:nvPr>
        </p:nvPicPr>
        <p:blipFill>
          <a:blip r:embed="rId2" cstate="print"/>
          <a:srcRect/>
          <a:stretch>
            <a:fillRect/>
          </a:stretch>
        </p:blipFill>
        <p:spPr>
          <a:xfrm>
            <a:off x="4495800" y="2436813"/>
            <a:ext cx="4648200" cy="4371975"/>
          </a:xfrm>
          <a:noFill/>
        </p:spPr>
      </p:pic>
      <p:pic>
        <p:nvPicPr>
          <p:cNvPr id="50179" name="Picture 4" descr="anstract"/>
          <p:cNvPicPr>
            <a:picLocks noChangeAspect="1" noChangeArrowheads="1"/>
          </p:cNvPicPr>
          <p:nvPr/>
        </p:nvPicPr>
        <p:blipFill>
          <a:blip r:embed="rId3" cstate="print"/>
          <a:srcRect/>
          <a:stretch>
            <a:fillRect/>
          </a:stretch>
        </p:blipFill>
        <p:spPr bwMode="auto">
          <a:xfrm>
            <a:off x="0" y="2438400"/>
            <a:ext cx="4591050" cy="4419600"/>
          </a:xfrm>
          <a:prstGeom prst="rect">
            <a:avLst/>
          </a:prstGeom>
          <a:noFill/>
          <a:ln w="9525">
            <a:noFill/>
            <a:miter lim="800000"/>
            <a:headEnd/>
            <a:tailEnd/>
          </a:ln>
        </p:spPr>
      </p:pic>
      <p:sp>
        <p:nvSpPr>
          <p:cNvPr id="50180" name="Text Box 6"/>
          <p:cNvSpPr txBox="1">
            <a:spLocks noChangeArrowheads="1"/>
          </p:cNvSpPr>
          <p:nvPr/>
        </p:nvSpPr>
        <p:spPr bwMode="auto">
          <a:xfrm>
            <a:off x="381000" y="533400"/>
            <a:ext cx="6324600" cy="1570038"/>
          </a:xfrm>
          <a:prstGeom prst="rect">
            <a:avLst/>
          </a:prstGeom>
          <a:noFill/>
          <a:ln w="9525">
            <a:noFill/>
            <a:miter lim="800000"/>
            <a:headEnd/>
            <a:tailEnd/>
          </a:ln>
        </p:spPr>
        <p:txBody>
          <a:bodyPr>
            <a:spAutoFit/>
          </a:bodyPr>
          <a:lstStyle/>
          <a:p>
            <a:pPr>
              <a:spcBef>
                <a:spcPct val="50000"/>
              </a:spcBef>
            </a:pPr>
            <a:r>
              <a:rPr lang="en-US" sz="2400" dirty="0"/>
              <a:t>Non-objective </a:t>
            </a:r>
            <a:r>
              <a:rPr lang="en-US" sz="2400" dirty="0" smtClean="0"/>
              <a:t>Shapes,  </a:t>
            </a:r>
            <a:r>
              <a:rPr lang="en-US" sz="2400" dirty="0"/>
              <a:t>Abstract or Symbolic</a:t>
            </a:r>
          </a:p>
          <a:p>
            <a:pPr>
              <a:spcBef>
                <a:spcPct val="50000"/>
              </a:spcBef>
            </a:pPr>
            <a:endParaRPr lang="en-US" sz="2400" dirty="0"/>
          </a:p>
          <a:p>
            <a:pPr>
              <a:spcBef>
                <a:spcPct val="50000"/>
              </a:spcBef>
            </a:pPr>
            <a:endParaRPr lang="en-US" sz="2400" dirty="0"/>
          </a:p>
        </p:txBody>
      </p:sp>
    </p:spTree>
    <p:extLst>
      <p:ext uri="{BB962C8B-B14F-4D97-AF65-F5344CB8AC3E}">
        <p14:creationId xmlns:p14="http://schemas.microsoft.com/office/powerpoint/2010/main" val="12650504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0" y="0"/>
            <a:ext cx="7772400" cy="1470025"/>
          </a:xfrm>
        </p:spPr>
        <p:txBody>
          <a:bodyPr>
            <a:normAutofit/>
          </a:bodyPr>
          <a:lstStyle/>
          <a:p>
            <a:pPr eaLnBrk="1" fontAlgn="auto" hangingPunct="1">
              <a:spcAft>
                <a:spcPts val="0"/>
              </a:spcAft>
              <a:defRPr/>
            </a:pPr>
            <a:r>
              <a:rPr lang="en-US" dirty="0" smtClean="0"/>
              <a:t>Form/Shape</a:t>
            </a:r>
          </a:p>
        </p:txBody>
      </p:sp>
      <p:sp>
        <p:nvSpPr>
          <p:cNvPr id="51203" name="Rectangle 3"/>
          <p:cNvSpPr>
            <a:spLocks noGrp="1" noChangeArrowheads="1"/>
          </p:cNvSpPr>
          <p:nvPr>
            <p:ph type="subTitle" idx="1"/>
          </p:nvPr>
        </p:nvSpPr>
        <p:spPr>
          <a:xfrm>
            <a:off x="0" y="1219200"/>
            <a:ext cx="4038600" cy="5486400"/>
          </a:xfrm>
        </p:spPr>
        <p:txBody>
          <a:bodyPr/>
          <a:lstStyle/>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p:txBody>
      </p:sp>
      <p:sp>
        <p:nvSpPr>
          <p:cNvPr id="51204" name="Text Box 6"/>
          <p:cNvSpPr txBox="1">
            <a:spLocks noChangeArrowheads="1"/>
          </p:cNvSpPr>
          <p:nvPr/>
        </p:nvSpPr>
        <p:spPr bwMode="auto">
          <a:xfrm>
            <a:off x="381000" y="1371600"/>
            <a:ext cx="3886200" cy="4893646"/>
          </a:xfrm>
          <a:prstGeom prst="rect">
            <a:avLst/>
          </a:prstGeom>
          <a:noFill/>
          <a:ln w="9525">
            <a:noFill/>
            <a:miter lim="800000"/>
            <a:headEnd/>
            <a:tailEnd/>
          </a:ln>
        </p:spPr>
        <p:txBody>
          <a:bodyPr>
            <a:spAutoFit/>
          </a:bodyPr>
          <a:lstStyle/>
          <a:p>
            <a:pPr>
              <a:spcBef>
                <a:spcPct val="50000"/>
              </a:spcBef>
            </a:pPr>
            <a:r>
              <a:rPr lang="en-US" sz="2400" dirty="0" smtClean="0"/>
              <a:t>Regular Geometric </a:t>
            </a:r>
            <a:r>
              <a:rPr lang="en-US" sz="2400" dirty="0"/>
              <a:t>Shapes</a:t>
            </a:r>
          </a:p>
          <a:p>
            <a:pPr>
              <a:spcBef>
                <a:spcPct val="50000"/>
              </a:spcBef>
            </a:pPr>
            <a:endParaRPr lang="en-US" sz="2400" dirty="0"/>
          </a:p>
          <a:p>
            <a:pPr>
              <a:spcBef>
                <a:spcPct val="50000"/>
              </a:spcBef>
            </a:pPr>
            <a:r>
              <a:rPr lang="en-US" sz="2400" dirty="0"/>
              <a:t>Dominate the design of residential structures. </a:t>
            </a:r>
          </a:p>
          <a:p>
            <a:pPr>
              <a:spcBef>
                <a:spcPct val="50000"/>
              </a:spcBef>
            </a:pPr>
            <a:r>
              <a:rPr lang="en-US" sz="2400" dirty="0"/>
              <a:t>Use of both rectilinear and curvilinear forms.</a:t>
            </a:r>
          </a:p>
          <a:p>
            <a:pPr>
              <a:spcBef>
                <a:spcPct val="50000"/>
              </a:spcBef>
            </a:pPr>
            <a:r>
              <a:rPr lang="en-US" sz="2400" dirty="0"/>
              <a:t>(Sphere, Cube, Cone, Cylinder, Pyramid)</a:t>
            </a:r>
          </a:p>
          <a:p>
            <a:pPr>
              <a:spcBef>
                <a:spcPct val="50000"/>
              </a:spcBef>
            </a:pPr>
            <a:endParaRPr lang="en-US" sz="2400" dirty="0"/>
          </a:p>
          <a:p>
            <a:pPr>
              <a:spcBef>
                <a:spcPct val="50000"/>
              </a:spcBef>
            </a:pPr>
            <a:endParaRPr lang="en-US" sz="2400" dirty="0"/>
          </a:p>
        </p:txBody>
      </p:sp>
      <p:pic>
        <p:nvPicPr>
          <p:cNvPr id="51205" name="Picture 8" descr="geom"/>
          <p:cNvPicPr>
            <a:picLocks noChangeAspect="1" noChangeArrowheads="1"/>
          </p:cNvPicPr>
          <p:nvPr/>
        </p:nvPicPr>
        <p:blipFill>
          <a:blip r:embed="rId2" cstate="print"/>
          <a:srcRect/>
          <a:stretch>
            <a:fillRect/>
          </a:stretch>
        </p:blipFill>
        <p:spPr bwMode="auto">
          <a:xfrm>
            <a:off x="4114800" y="1371600"/>
            <a:ext cx="5029200" cy="4137025"/>
          </a:xfrm>
          <a:prstGeom prst="rect">
            <a:avLst/>
          </a:prstGeom>
          <a:noFill/>
          <a:ln w="9525">
            <a:noFill/>
            <a:miter lim="800000"/>
            <a:headEnd/>
            <a:tailEnd/>
          </a:ln>
        </p:spPr>
      </p:pic>
    </p:spTree>
    <p:extLst>
      <p:ext uri="{BB962C8B-B14F-4D97-AF65-F5344CB8AC3E}">
        <p14:creationId xmlns:p14="http://schemas.microsoft.com/office/powerpoint/2010/main" val="14728572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title"/>
          </p:nvPr>
        </p:nvSpPr>
        <p:spPr>
          <a:xfrm>
            <a:off x="612775" y="228600"/>
            <a:ext cx="8153400" cy="990600"/>
          </a:xfrm>
        </p:spPr>
        <p:txBody>
          <a:bodyPr/>
          <a:lstStyle/>
          <a:p>
            <a:pPr eaLnBrk="1" hangingPunct="1"/>
            <a:r>
              <a:rPr lang="en-US" dirty="0" smtClean="0"/>
              <a:t>Strong geometric form is easy to ‘read’ </a:t>
            </a:r>
          </a:p>
        </p:txBody>
      </p:sp>
      <p:pic>
        <p:nvPicPr>
          <p:cNvPr id="52227" name="Picture 4" descr="068"/>
          <p:cNvPicPr>
            <a:picLocks noGrp="1" noChangeAspect="1" noChangeArrowheads="1"/>
          </p:cNvPicPr>
          <p:nvPr>
            <p:ph sz="quarter" idx="1"/>
          </p:nvPr>
        </p:nvPicPr>
        <p:blipFill>
          <a:blip r:embed="rId2" cstate="print"/>
          <a:srcRect/>
          <a:stretch>
            <a:fillRect/>
          </a:stretch>
        </p:blipFill>
        <p:spPr>
          <a:xfrm>
            <a:off x="4038600" y="2482850"/>
            <a:ext cx="5105400" cy="4375150"/>
          </a:xfrm>
          <a:noFill/>
        </p:spPr>
      </p:pic>
      <p:pic>
        <p:nvPicPr>
          <p:cNvPr id="52228" name="Picture 4" descr="052"/>
          <p:cNvPicPr>
            <a:picLocks noChangeAspect="1" noChangeArrowheads="1"/>
          </p:cNvPicPr>
          <p:nvPr/>
        </p:nvPicPr>
        <p:blipFill>
          <a:blip r:embed="rId3" cstate="print"/>
          <a:srcRect/>
          <a:stretch>
            <a:fillRect/>
          </a:stretch>
        </p:blipFill>
        <p:spPr bwMode="auto">
          <a:xfrm>
            <a:off x="0" y="2482850"/>
            <a:ext cx="3867518" cy="2866320"/>
          </a:xfrm>
          <a:prstGeom prst="rect">
            <a:avLst/>
          </a:prstGeom>
          <a:noFill/>
          <a:ln w="9525">
            <a:noFill/>
            <a:miter lim="800000"/>
            <a:headEnd/>
            <a:tailEnd/>
          </a:ln>
        </p:spPr>
      </p:pic>
    </p:spTree>
    <p:extLst>
      <p:ext uri="{BB962C8B-B14F-4D97-AF65-F5344CB8AC3E}">
        <p14:creationId xmlns:p14="http://schemas.microsoft.com/office/powerpoint/2010/main" val="28526045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phguestbathboxlarge"/>
          <p:cNvPicPr>
            <a:picLocks noChangeAspect="1" noChangeArrowheads="1"/>
          </p:cNvPicPr>
          <p:nvPr/>
        </p:nvPicPr>
        <p:blipFill>
          <a:blip r:embed="rId2" cstate="print"/>
          <a:srcRect/>
          <a:stretch>
            <a:fillRect/>
          </a:stretch>
        </p:blipFill>
        <p:spPr bwMode="auto">
          <a:xfrm>
            <a:off x="228600" y="152400"/>
            <a:ext cx="4617592" cy="3533651"/>
          </a:xfrm>
          <a:prstGeom prst="rect">
            <a:avLst/>
          </a:prstGeom>
          <a:noFill/>
          <a:ln w="9525">
            <a:noFill/>
            <a:miter lim="800000"/>
            <a:headEnd/>
            <a:tailEnd/>
          </a:ln>
        </p:spPr>
      </p:pic>
      <p:pic>
        <p:nvPicPr>
          <p:cNvPr id="53251" name="Picture 7" descr="eastsidelivingroomlarge"/>
          <p:cNvPicPr>
            <a:picLocks noGrp="1" noChangeAspect="1" noChangeArrowheads="1"/>
          </p:cNvPicPr>
          <p:nvPr>
            <p:ph/>
          </p:nvPr>
        </p:nvPicPr>
        <p:blipFill>
          <a:blip r:embed="rId3" cstate="print"/>
          <a:srcRect/>
          <a:stretch>
            <a:fillRect/>
          </a:stretch>
        </p:blipFill>
        <p:spPr>
          <a:xfrm>
            <a:off x="228600" y="3881549"/>
            <a:ext cx="4617592" cy="2976451"/>
          </a:xfrm>
          <a:noFill/>
        </p:spPr>
      </p:pic>
    </p:spTree>
    <p:extLst>
      <p:ext uri="{BB962C8B-B14F-4D97-AF65-F5344CB8AC3E}">
        <p14:creationId xmlns:p14="http://schemas.microsoft.com/office/powerpoint/2010/main" val="2477307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Stone sculpture showing what the Greek </a:t>
            </a:r>
            <a:r>
              <a:rPr lang="en-US" dirty="0" err="1" smtClean="0"/>
              <a:t>Klismos</a:t>
            </a:r>
            <a:r>
              <a:rPr lang="en-US" dirty="0" smtClean="0"/>
              <a:t> chair looked like</a:t>
            </a:r>
            <a:endParaRPr lang="en-US" dirty="0"/>
          </a:p>
        </p:txBody>
      </p:sp>
      <p:pic>
        <p:nvPicPr>
          <p:cNvPr id="4" name="Content Placeholder 3"/>
          <p:cNvPicPr>
            <a:picLocks noGrp="1" noChangeAspect="1"/>
          </p:cNvPicPr>
          <p:nvPr>
            <p:ph idx="1"/>
          </p:nvPr>
        </p:nvPicPr>
        <p:blipFill>
          <a:blip r:embed="rId2"/>
          <a:srcRect l="-28187" r="-28187"/>
          <a:stretch>
            <a:fillRect/>
          </a:stretch>
        </p:blipFill>
        <p:spPr/>
      </p:pic>
    </p:spTree>
    <p:extLst>
      <p:ext uri="{BB962C8B-B14F-4D97-AF65-F5344CB8AC3E}">
        <p14:creationId xmlns:p14="http://schemas.microsoft.com/office/powerpoint/2010/main" val="1543295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lstStyle/>
          <a:p>
            <a:r>
              <a:rPr lang="en-US" dirty="0" smtClean="0"/>
              <a:t>The purpose of looking at the images in this Lecture set, and of thinking about the concepts is to expand the way you approach, look at, and appreciate, architecture and design. </a:t>
            </a:r>
          </a:p>
          <a:p>
            <a:endParaRPr lang="en-US" dirty="0"/>
          </a:p>
          <a:p>
            <a:r>
              <a:rPr lang="en-US" dirty="0" smtClean="0"/>
              <a:t>Merely looking at a room, a house, a building, a chair, can only provide you with limited information.  </a:t>
            </a:r>
          </a:p>
          <a:p>
            <a:endParaRPr lang="en-US" dirty="0"/>
          </a:p>
          <a:p>
            <a:r>
              <a:rPr lang="en-US" dirty="0" smtClean="0"/>
              <a:t>The story behind these is essential if you are seeking a greater understanding, an ‘appreciation’. </a:t>
            </a:r>
          </a:p>
          <a:p>
            <a:endParaRPr lang="en-US" dirty="0"/>
          </a:p>
          <a:p>
            <a:endParaRPr lang="en-US" dirty="0"/>
          </a:p>
        </p:txBody>
      </p:sp>
    </p:spTree>
    <p:extLst>
      <p:ext uri="{BB962C8B-B14F-4D97-AF65-F5344CB8AC3E}">
        <p14:creationId xmlns:p14="http://schemas.microsoft.com/office/powerpoint/2010/main" val="1477030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number of objects that existed in ancient times was far, far less than what we have, and take for granted, today. </a:t>
            </a:r>
          </a:p>
          <a:p>
            <a:endParaRPr lang="en-US" dirty="0"/>
          </a:p>
          <a:p>
            <a:r>
              <a:rPr lang="en-US" dirty="0" smtClean="0"/>
              <a:t>Possessions were few, there were no machines, metals were valuable and difficult to work with.</a:t>
            </a:r>
          </a:p>
          <a:p>
            <a:endParaRPr lang="en-US" dirty="0"/>
          </a:p>
          <a:p>
            <a:r>
              <a:rPr lang="en-US" dirty="0" smtClean="0"/>
              <a:t>The remaining objects from ancient times are stone buildings, pottery, jewelry and stone carvings.</a:t>
            </a:r>
            <a:endParaRPr lang="en-US" dirty="0"/>
          </a:p>
        </p:txBody>
      </p:sp>
    </p:spTree>
    <p:extLst>
      <p:ext uri="{BB962C8B-B14F-4D97-AF65-F5344CB8AC3E}">
        <p14:creationId xmlns:p14="http://schemas.microsoft.com/office/powerpoint/2010/main" val="99248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A poster originally published in February, 1907, Popular Mechanics magazine, showing some of the historic styles of chairs, from Egyptian, to Henry II in England.  </a:t>
            </a:r>
            <a:endParaRPr lang="en-US" sz="2000" dirty="0"/>
          </a:p>
        </p:txBody>
      </p:sp>
      <p:pic>
        <p:nvPicPr>
          <p:cNvPr id="4" name="Content Placeholder 3"/>
          <p:cNvPicPr>
            <a:picLocks noGrp="1" noChangeAspect="1"/>
          </p:cNvPicPr>
          <p:nvPr>
            <p:ph idx="1"/>
          </p:nvPr>
        </p:nvPicPr>
        <p:blipFill>
          <a:blip r:embed="rId2"/>
          <a:srcRect l="-82044" r="-82044"/>
          <a:stretch>
            <a:fillRect/>
          </a:stretch>
        </p:blipFill>
        <p:spPr/>
      </p:pic>
    </p:spTree>
    <p:extLst>
      <p:ext uri="{BB962C8B-B14F-4D97-AF65-F5344CB8AC3E}">
        <p14:creationId xmlns:p14="http://schemas.microsoft.com/office/powerpoint/2010/main" val="575649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from Louis XIII in France to Mission Style, 1890’s in England. </a:t>
            </a:r>
            <a:endParaRPr lang="en-US" dirty="0"/>
          </a:p>
        </p:txBody>
      </p:sp>
      <p:pic>
        <p:nvPicPr>
          <p:cNvPr id="4" name="Content Placeholder 3"/>
          <p:cNvPicPr>
            <a:picLocks noGrp="1" noChangeAspect="1"/>
          </p:cNvPicPr>
          <p:nvPr>
            <p:ph idx="1"/>
          </p:nvPr>
        </p:nvPicPr>
        <p:blipFill>
          <a:blip r:embed="rId2"/>
          <a:srcRect l="-83104" r="-83104"/>
          <a:stretch>
            <a:fillRect/>
          </a:stretch>
        </p:blipFill>
        <p:spPr/>
      </p:pic>
    </p:spTree>
    <p:extLst>
      <p:ext uri="{BB962C8B-B14F-4D97-AF65-F5344CB8AC3E}">
        <p14:creationId xmlns:p14="http://schemas.microsoft.com/office/powerpoint/2010/main" val="53648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Stool based upon an Ancient Greek design</a:t>
            </a:r>
            <a:endParaRPr lang="en-US" dirty="0"/>
          </a:p>
        </p:txBody>
      </p:sp>
      <p:pic>
        <p:nvPicPr>
          <p:cNvPr id="4" name="Content Placeholder 3"/>
          <p:cNvPicPr>
            <a:picLocks noGrp="1" noChangeAspect="1"/>
          </p:cNvPicPr>
          <p:nvPr>
            <p:ph idx="1"/>
          </p:nvPr>
        </p:nvPicPr>
        <p:blipFill>
          <a:blip r:embed="rId2"/>
          <a:srcRect l="-8868" r="-8868"/>
          <a:stretch>
            <a:fillRect/>
          </a:stretch>
        </p:blipFill>
        <p:spPr/>
      </p:pic>
    </p:spTree>
    <p:extLst>
      <p:ext uri="{BB962C8B-B14F-4D97-AF65-F5344CB8AC3E}">
        <p14:creationId xmlns:p14="http://schemas.microsoft.com/office/powerpoint/2010/main" val="4063549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all you have is a hammer, the whole world looks like a nail.” </a:t>
            </a:r>
            <a:endParaRPr lang="en-US" dirty="0"/>
          </a:p>
        </p:txBody>
      </p:sp>
      <p:sp>
        <p:nvSpPr>
          <p:cNvPr id="3" name="Content Placeholder 2"/>
          <p:cNvSpPr>
            <a:spLocks noGrp="1"/>
          </p:cNvSpPr>
          <p:nvPr>
            <p:ph idx="1"/>
          </p:nvPr>
        </p:nvSpPr>
        <p:spPr/>
        <p:txBody>
          <a:bodyPr>
            <a:normAutofit/>
          </a:bodyPr>
          <a:lstStyle/>
          <a:p>
            <a:r>
              <a:rPr lang="en-US" dirty="0"/>
              <a:t>The first recorded statement of the concept was Abraham Kaplan's, in 1964: "I call it </a:t>
            </a:r>
            <a:r>
              <a:rPr lang="en-US" i="1" dirty="0"/>
              <a:t>the law of the instrument,</a:t>
            </a:r>
            <a:r>
              <a:rPr lang="en-US" dirty="0"/>
              <a:t> and it may be formulated as follows: Give a small boy a hammer, and he will find that everything he encounters needs pounding</a:t>
            </a:r>
            <a:r>
              <a:rPr lang="en-US" dirty="0" smtClean="0"/>
              <a:t>.”</a:t>
            </a:r>
          </a:p>
          <a:p>
            <a:endParaRPr lang="en-US" i="1" dirty="0" smtClean="0"/>
          </a:p>
          <a:p>
            <a:r>
              <a:rPr lang="en-US" i="1" dirty="0" smtClean="0"/>
              <a:t>Maslow's </a:t>
            </a:r>
            <a:r>
              <a:rPr lang="en-US" i="1" dirty="0"/>
              <a:t>hammer,</a:t>
            </a:r>
            <a:r>
              <a:rPr lang="en-US" dirty="0"/>
              <a:t> popularly phrased as "if all you have is a hammer, everything looks like a nail" and variants thereof, is from Abraham Maslow's </a:t>
            </a:r>
            <a:r>
              <a:rPr lang="en-US" i="1" dirty="0"/>
              <a:t>The Psychology of Science</a:t>
            </a:r>
            <a:r>
              <a:rPr lang="en-US" dirty="0"/>
              <a:t>, published in 1966</a:t>
            </a:r>
            <a:r>
              <a:rPr lang="en-US" dirty="0" smtClean="0"/>
              <a:t>.</a:t>
            </a:r>
            <a:endParaRPr lang="en-US" dirty="0"/>
          </a:p>
          <a:p>
            <a:endParaRPr lang="en-US" dirty="0" smtClean="0"/>
          </a:p>
          <a:p>
            <a:r>
              <a:rPr lang="en-US" dirty="0" smtClean="0"/>
              <a:t>It </a:t>
            </a:r>
            <a:r>
              <a:rPr lang="en-US" dirty="0"/>
              <a:t>has also been called </a:t>
            </a:r>
            <a:r>
              <a:rPr lang="en-US" i="1" dirty="0"/>
              <a:t>the law of the hammer</a:t>
            </a:r>
            <a:r>
              <a:rPr lang="en-US" i="1" dirty="0" smtClean="0"/>
              <a:t>,</a:t>
            </a:r>
            <a:r>
              <a:rPr lang="en-US" dirty="0" smtClean="0"/>
              <a:t> </a:t>
            </a:r>
            <a:r>
              <a:rPr lang="en-US" dirty="0"/>
              <a:t>attributed both to </a:t>
            </a:r>
            <a:r>
              <a:rPr lang="en-US" dirty="0" smtClean="0"/>
              <a:t>Maslow and </a:t>
            </a:r>
            <a:r>
              <a:rPr lang="en-US" dirty="0"/>
              <a:t>to Kaplan</a:t>
            </a:r>
            <a:r>
              <a:rPr lang="en-US" dirty="0" smtClean="0"/>
              <a:t>.</a:t>
            </a:r>
          </a:p>
          <a:p>
            <a:endParaRPr lang="en-US" dirty="0"/>
          </a:p>
        </p:txBody>
      </p:sp>
    </p:spTree>
    <p:extLst>
      <p:ext uri="{BB962C8B-B14F-4D97-AF65-F5344CB8AC3E}">
        <p14:creationId xmlns:p14="http://schemas.microsoft.com/office/powerpoint/2010/main" val="3090721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form of ancient architecture and small scale objects such as furniture, was greatly influenced by the </a:t>
            </a:r>
            <a:r>
              <a:rPr lang="en-US" dirty="0" smtClean="0"/>
              <a:t>materials and the technology </a:t>
            </a:r>
            <a:r>
              <a:rPr lang="en-US" dirty="0"/>
              <a:t>available to make these items.</a:t>
            </a:r>
          </a:p>
          <a:p>
            <a:endParaRPr lang="en-US" dirty="0"/>
          </a:p>
          <a:p>
            <a:r>
              <a:rPr lang="en-US" dirty="0"/>
              <a:t>Stone for buildings was hand </a:t>
            </a:r>
            <a:r>
              <a:rPr lang="en-US" dirty="0" smtClean="0"/>
              <a:t>cut and chiseled</a:t>
            </a:r>
            <a:r>
              <a:rPr lang="en-US" dirty="0"/>
              <a:t>, which took a great amount of time.</a:t>
            </a:r>
          </a:p>
          <a:p>
            <a:endParaRPr lang="en-US" dirty="0"/>
          </a:p>
          <a:p>
            <a:r>
              <a:rPr lang="en-US" dirty="0"/>
              <a:t>Wood for furniture was hand cut, and the shapes they created were a reflection of their cultural and visual aesthetic, constrained by the tools and concepts of how to use them of their time.</a:t>
            </a:r>
          </a:p>
          <a:p>
            <a:pPr marL="0" indent="0">
              <a:buNone/>
            </a:pPr>
            <a:endParaRPr lang="en-US" dirty="0" smtClean="0"/>
          </a:p>
          <a:p>
            <a:r>
              <a:rPr lang="en-US" dirty="0" smtClean="0"/>
              <a:t>	There were no igloos in Egypt!  </a:t>
            </a:r>
            <a:endParaRPr lang="en-US" dirty="0"/>
          </a:p>
          <a:p>
            <a:endParaRPr lang="en-US" dirty="0"/>
          </a:p>
        </p:txBody>
      </p:sp>
      <p:pic>
        <p:nvPicPr>
          <p:cNvPr id="4" name="Picture 3"/>
          <p:cNvPicPr>
            <a:picLocks noChangeAspect="1"/>
          </p:cNvPicPr>
          <p:nvPr/>
        </p:nvPicPr>
        <p:blipFill>
          <a:blip r:embed="rId2"/>
          <a:stretch>
            <a:fillRect/>
          </a:stretch>
        </p:blipFill>
        <p:spPr>
          <a:xfrm>
            <a:off x="4404500" y="5039602"/>
            <a:ext cx="1663339" cy="1247504"/>
          </a:xfrm>
          <a:prstGeom prst="rect">
            <a:avLst/>
          </a:prstGeom>
        </p:spPr>
      </p:pic>
    </p:spTree>
    <p:extLst>
      <p:ext uri="{BB962C8B-B14F-4D97-AF65-F5344CB8AC3E}">
        <p14:creationId xmlns:p14="http://schemas.microsoft.com/office/powerpoint/2010/main" val="1846336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latin typeface="Arial"/>
                <a:cs typeface="Arial"/>
              </a:rPr>
              <a:t>Late Medieval oak hutch, English, 1490 – 1500 AD</a:t>
            </a:r>
            <a:endParaRPr lang="en-US" sz="2000" dirty="0">
              <a:latin typeface="Arial"/>
              <a:cs typeface="Arial"/>
            </a:endParaRPr>
          </a:p>
        </p:txBody>
      </p:sp>
      <p:pic>
        <p:nvPicPr>
          <p:cNvPr id="4" name="Content Placeholder 3"/>
          <p:cNvPicPr>
            <a:picLocks noGrp="1" noChangeAspect="1"/>
          </p:cNvPicPr>
          <p:nvPr>
            <p:ph idx="1"/>
          </p:nvPr>
        </p:nvPicPr>
        <p:blipFill>
          <a:blip r:embed="rId2"/>
          <a:srcRect l="-10374" r="-10374"/>
          <a:stretch>
            <a:fillRect/>
          </a:stretch>
        </p:blipFill>
        <p:spPr/>
      </p:pic>
    </p:spTree>
    <p:extLst>
      <p:ext uri="{BB962C8B-B14F-4D97-AF65-F5344CB8AC3E}">
        <p14:creationId xmlns:p14="http://schemas.microsoft.com/office/powerpoint/2010/main" val="1870169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100" dirty="0" smtClean="0"/>
              <a:t>Influential Architectural Form: </a:t>
            </a:r>
            <a:br>
              <a:rPr lang="en-US" sz="3100" dirty="0" smtClean="0"/>
            </a:br>
            <a:r>
              <a:rPr lang="en-US" sz="2400" dirty="0" smtClean="0"/>
              <a:t>Private &amp; Small Scale</a:t>
            </a:r>
            <a:br>
              <a:rPr lang="en-US" sz="2400" dirty="0" smtClean="0"/>
            </a:br>
            <a:endParaRPr lang="en-US" sz="2400" dirty="0"/>
          </a:p>
        </p:txBody>
      </p:sp>
      <p:sp>
        <p:nvSpPr>
          <p:cNvPr id="5" name="Content Placeholder 4"/>
          <p:cNvSpPr>
            <a:spLocks noGrp="1"/>
          </p:cNvSpPr>
          <p:nvPr>
            <p:ph idx="1"/>
          </p:nvPr>
        </p:nvSpPr>
        <p:spPr/>
        <p:txBody>
          <a:bodyPr/>
          <a:lstStyle/>
          <a:p>
            <a:r>
              <a:rPr lang="en-US" sz="1800" dirty="0"/>
              <a:t>In </a:t>
            </a:r>
            <a:r>
              <a:rPr lang="en-US" sz="1800" dirty="0" smtClean="0"/>
              <a:t>“A </a:t>
            </a:r>
            <a:r>
              <a:rPr lang="en-US" sz="1800" dirty="0"/>
              <a:t>Vocabulary of Design </a:t>
            </a:r>
            <a:r>
              <a:rPr lang="en-US" sz="1800" dirty="0" smtClean="0"/>
              <a:t>1” </a:t>
            </a:r>
            <a:r>
              <a:rPr lang="en-US" sz="1800" dirty="0"/>
              <a:t>we looked </a:t>
            </a:r>
            <a:r>
              <a:rPr lang="en-US" sz="1800" dirty="0" smtClean="0"/>
              <a:t>at </a:t>
            </a:r>
            <a:r>
              <a:rPr lang="en-US" sz="1800" dirty="0"/>
              <a:t>large public works of design, architecture, and interiors.  </a:t>
            </a:r>
            <a:endParaRPr lang="en-US" sz="1800" dirty="0" smtClean="0"/>
          </a:p>
          <a:p>
            <a:endParaRPr lang="en-US" sz="1800" dirty="0"/>
          </a:p>
          <a:p>
            <a:r>
              <a:rPr lang="en-US" sz="1800" dirty="0" smtClean="0"/>
              <a:t>In this set of images and text we will look at small private works of design. </a:t>
            </a:r>
          </a:p>
        </p:txBody>
      </p:sp>
    </p:spTree>
    <p:extLst>
      <p:ext uri="{BB962C8B-B14F-4D97-AF65-F5344CB8AC3E}">
        <p14:creationId xmlns:p14="http://schemas.microsoft.com/office/powerpoint/2010/main" val="1587978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Heavy and rough construction</a:t>
            </a:r>
            <a:endParaRPr lang="en-US" dirty="0"/>
          </a:p>
        </p:txBody>
      </p:sp>
      <p:pic>
        <p:nvPicPr>
          <p:cNvPr id="4" name="Content Placeholder 3"/>
          <p:cNvPicPr>
            <a:picLocks noGrp="1" noChangeAspect="1"/>
          </p:cNvPicPr>
          <p:nvPr>
            <p:ph idx="1"/>
          </p:nvPr>
        </p:nvPicPr>
        <p:blipFill>
          <a:blip r:embed="rId2"/>
          <a:srcRect l="-10374" r="-10374"/>
          <a:stretch>
            <a:fillRect/>
          </a:stretch>
        </p:blipFill>
        <p:spPr/>
      </p:pic>
    </p:spTree>
    <p:extLst>
      <p:ext uri="{BB962C8B-B14F-4D97-AF65-F5344CB8AC3E}">
        <p14:creationId xmlns:p14="http://schemas.microsoft.com/office/powerpoint/2010/main" val="3086669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 Renaissance:  1300 – 1600 AD</a:t>
            </a:r>
            <a:br>
              <a:rPr lang="en-US" dirty="0" smtClean="0"/>
            </a:br>
            <a:r>
              <a:rPr lang="en-US" sz="1800" dirty="0" smtClean="0"/>
              <a:t>French Renaissance cabinet, 1500’s</a:t>
            </a:r>
            <a:br>
              <a:rPr lang="en-US" sz="1800" dirty="0" smtClean="0"/>
            </a:br>
            <a:r>
              <a:rPr lang="en-US" sz="1800" dirty="0" smtClean="0"/>
              <a:t>Becoming more refined and delicate </a:t>
            </a:r>
            <a:endParaRPr lang="en-US" sz="1800" dirty="0"/>
          </a:p>
        </p:txBody>
      </p:sp>
      <p:pic>
        <p:nvPicPr>
          <p:cNvPr id="4" name="Content Placeholder 3"/>
          <p:cNvPicPr>
            <a:picLocks noGrp="1" noChangeAspect="1"/>
          </p:cNvPicPr>
          <p:nvPr>
            <p:ph idx="1"/>
          </p:nvPr>
        </p:nvPicPr>
        <p:blipFill>
          <a:blip r:embed="rId2"/>
          <a:srcRect l="-84373" r="-84373"/>
          <a:stretch>
            <a:fillRect/>
          </a:stretch>
        </p:blipFill>
        <p:spPr/>
      </p:pic>
    </p:spTree>
    <p:extLst>
      <p:ext uri="{BB962C8B-B14F-4D97-AF65-F5344CB8AC3E}">
        <p14:creationId xmlns:p14="http://schemas.microsoft.com/office/powerpoint/2010/main" val="2248235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Flemish </a:t>
            </a:r>
            <a:r>
              <a:rPr lang="en-US" sz="1800" dirty="0" smtClean="0"/>
              <a:t>(a part of Belgium) </a:t>
            </a:r>
            <a:r>
              <a:rPr lang="en-US" dirty="0" smtClean="0"/>
              <a:t>Renaissance cabinet, </a:t>
            </a:r>
            <a:r>
              <a:rPr lang="en-US" sz="2200" dirty="0" smtClean="0"/>
              <a:t>circa 1580’s</a:t>
            </a:r>
            <a:br>
              <a:rPr lang="en-US" sz="2200" dirty="0" smtClean="0"/>
            </a:br>
            <a:r>
              <a:rPr lang="en-US" sz="1600" dirty="0" smtClean="0"/>
              <a:t>(‘circa’ from Latin meaning ‘around’; </a:t>
            </a:r>
            <a:br>
              <a:rPr lang="en-US" sz="1600" dirty="0" smtClean="0"/>
            </a:br>
            <a:r>
              <a:rPr lang="en-US" sz="1600" dirty="0" smtClean="0"/>
              <a:t>an approximate date when the exact date is unknown) </a:t>
            </a:r>
            <a:endParaRPr lang="en-US" sz="1600" dirty="0"/>
          </a:p>
        </p:txBody>
      </p:sp>
      <p:pic>
        <p:nvPicPr>
          <p:cNvPr id="4" name="Content Placeholder 3"/>
          <p:cNvPicPr>
            <a:picLocks noGrp="1" noChangeAspect="1"/>
          </p:cNvPicPr>
          <p:nvPr>
            <p:ph idx="1"/>
          </p:nvPr>
        </p:nvPicPr>
        <p:blipFill>
          <a:blip r:embed="rId2"/>
          <a:srcRect l="-10732" r="-10732"/>
          <a:stretch>
            <a:fillRect/>
          </a:stretch>
        </p:blipFill>
        <p:spPr/>
      </p:pic>
    </p:spTree>
    <p:extLst>
      <p:ext uri="{BB962C8B-B14F-4D97-AF65-F5344CB8AC3E}">
        <p14:creationId xmlns:p14="http://schemas.microsoft.com/office/powerpoint/2010/main" val="3680832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a:cs typeface="Arial"/>
              </a:rPr>
              <a:t>The Francis I Renaissance </a:t>
            </a:r>
            <a:r>
              <a:rPr lang="en-US" dirty="0" smtClean="0">
                <a:latin typeface="Arial"/>
                <a:cs typeface="Arial"/>
              </a:rPr>
              <a:t>Sideboard,</a:t>
            </a:r>
            <a:br>
              <a:rPr lang="en-US" dirty="0" smtClean="0">
                <a:latin typeface="Arial"/>
                <a:cs typeface="Arial"/>
              </a:rPr>
            </a:br>
            <a:r>
              <a:rPr lang="en-US" dirty="0" smtClean="0">
                <a:latin typeface="Arial"/>
                <a:cs typeface="Arial"/>
              </a:rPr>
              <a:t>1500’s</a:t>
            </a:r>
            <a:br>
              <a:rPr lang="en-US" dirty="0" smtClean="0">
                <a:latin typeface="Arial"/>
                <a:cs typeface="Arial"/>
              </a:rPr>
            </a:br>
            <a:r>
              <a:rPr lang="en-US" sz="2200" dirty="0" smtClean="0">
                <a:latin typeface="Arial"/>
                <a:cs typeface="Arial"/>
              </a:rPr>
              <a:t>highly ornamented, very precise workmanship</a:t>
            </a:r>
            <a:endParaRPr lang="en-US" sz="2200" dirty="0">
              <a:latin typeface="Arial"/>
              <a:cs typeface="Arial"/>
            </a:endParaRPr>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2082479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The exterior is made entirely of walnut, with a sturdy oak interior.</a:t>
            </a:r>
          </a:p>
        </p:txBody>
      </p:sp>
      <p:pic>
        <p:nvPicPr>
          <p:cNvPr id="4" name="Content Placeholder 3"/>
          <p:cNvPicPr>
            <a:picLocks noGrp="1" noChangeAspect="1"/>
          </p:cNvPicPr>
          <p:nvPr>
            <p:ph idx="1"/>
          </p:nvPr>
        </p:nvPicPr>
        <p:blipFill>
          <a:blip r:embed="rId2"/>
          <a:srcRect l="-65448" r="-65448"/>
          <a:stretch>
            <a:fillRect/>
          </a:stretch>
        </p:blipFill>
        <p:spPr/>
      </p:pic>
    </p:spTree>
    <p:extLst>
      <p:ext uri="{BB962C8B-B14F-4D97-AF65-F5344CB8AC3E}">
        <p14:creationId xmlns:p14="http://schemas.microsoft.com/office/powerpoint/2010/main" val="1812443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Louis XV chair, 1723 – 1774, France</a:t>
            </a:r>
            <a:br>
              <a:rPr lang="en-US" dirty="0" smtClean="0"/>
            </a:br>
            <a:r>
              <a:rPr lang="en-US" sz="2000" dirty="0" smtClean="0"/>
              <a:t>highly ornate, delicate, showy</a:t>
            </a:r>
            <a:endParaRPr lang="en-US" sz="2000" dirty="0"/>
          </a:p>
        </p:txBody>
      </p:sp>
      <p:pic>
        <p:nvPicPr>
          <p:cNvPr id="4" name="Content Placeholder 3"/>
          <p:cNvPicPr>
            <a:picLocks noGrp="1" noChangeAspect="1"/>
          </p:cNvPicPr>
          <p:nvPr>
            <p:ph idx="1"/>
          </p:nvPr>
        </p:nvPicPr>
        <p:blipFill>
          <a:blip r:embed="rId2"/>
          <a:srcRect l="-57671" r="-57671"/>
          <a:stretch>
            <a:fillRect/>
          </a:stretch>
        </p:blipFill>
        <p:spPr/>
      </p:pic>
    </p:spTree>
    <p:extLst>
      <p:ext uri="{BB962C8B-B14F-4D97-AF65-F5344CB8AC3E}">
        <p14:creationId xmlns:p14="http://schemas.microsoft.com/office/powerpoint/2010/main" val="1078027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didn’t King Louis XV have a chair like this? </a:t>
            </a:r>
            <a:endParaRPr lang="en-US" dirty="0"/>
          </a:p>
        </p:txBody>
      </p:sp>
      <p:pic>
        <p:nvPicPr>
          <p:cNvPr id="4" name="Content Placeholder 3"/>
          <p:cNvPicPr>
            <a:picLocks noGrp="1" noChangeAspect="1"/>
          </p:cNvPicPr>
          <p:nvPr>
            <p:ph idx="1"/>
          </p:nvPr>
        </p:nvPicPr>
        <p:blipFill>
          <a:blip r:embed="rId2"/>
          <a:srcRect l="-32055" r="-32055"/>
          <a:stretch>
            <a:fillRect/>
          </a:stretch>
        </p:blipFill>
        <p:spPr/>
      </p:pic>
    </p:spTree>
    <p:extLst>
      <p:ext uri="{BB962C8B-B14F-4D97-AF65-F5344CB8AC3E}">
        <p14:creationId xmlns:p14="http://schemas.microsoft.com/office/powerpoint/2010/main" val="2574542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Because nothing involved in the conceptualizing, designing or </a:t>
            </a:r>
          </a:p>
          <a:p>
            <a:pPr marL="0" indent="0">
              <a:buNone/>
            </a:pPr>
            <a:r>
              <a:rPr lang="en-US" dirty="0"/>
              <a:t> </a:t>
            </a:r>
            <a:r>
              <a:rPr lang="en-US" dirty="0" smtClean="0"/>
              <a:t>    fabricating of this chair existed in the time of Louis XV.  </a:t>
            </a:r>
          </a:p>
          <a:p>
            <a:pPr marL="0" indent="0">
              <a:buNone/>
            </a:pPr>
            <a:endParaRPr lang="en-US" dirty="0"/>
          </a:p>
          <a:p>
            <a:pPr marL="0" indent="0">
              <a:buNone/>
            </a:pPr>
            <a:r>
              <a:rPr lang="en-US" dirty="0" smtClean="0"/>
              <a:t>Could this chair have been conceived by anyone in 1700?</a:t>
            </a:r>
          </a:p>
          <a:p>
            <a:pPr marL="0" indent="0">
              <a:buNone/>
            </a:pPr>
            <a:endParaRPr lang="en-US" dirty="0"/>
          </a:p>
          <a:p>
            <a:pPr marL="0" indent="0">
              <a:buNone/>
            </a:pPr>
            <a:r>
              <a:rPr lang="en-US" dirty="0" smtClean="0"/>
              <a:t>Look at what Leonardo Da Vinci was thinking about in 1493:</a:t>
            </a:r>
          </a:p>
          <a:p>
            <a:pPr marL="0" indent="0">
              <a:buNone/>
            </a:pPr>
            <a:endParaRPr lang="en-US" dirty="0" smtClean="0"/>
          </a:p>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2642575" y="3891005"/>
            <a:ext cx="3810000" cy="2628900"/>
          </a:xfrm>
          <a:prstGeom prst="rect">
            <a:avLst/>
          </a:prstGeom>
        </p:spPr>
      </p:pic>
    </p:spTree>
    <p:extLst>
      <p:ext uri="{BB962C8B-B14F-4D97-AF65-F5344CB8AC3E}">
        <p14:creationId xmlns:p14="http://schemas.microsoft.com/office/powerpoint/2010/main" val="710759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Leonardo da Vinci’s helicopter</a:t>
            </a:r>
            <a:r>
              <a:rPr lang="en-US" dirty="0"/>
              <a:t> is </a:t>
            </a:r>
            <a:r>
              <a:rPr lang="en-US" dirty="0" smtClean="0"/>
              <a:t>a famous </a:t>
            </a:r>
            <a:r>
              <a:rPr lang="en-US" dirty="0"/>
              <a:t>example of </a:t>
            </a:r>
            <a:r>
              <a:rPr lang="en-US" dirty="0" smtClean="0"/>
              <a:t>his thinking </a:t>
            </a:r>
            <a:r>
              <a:rPr lang="en-US" dirty="0"/>
              <a:t>centuries ahead of his time. </a:t>
            </a:r>
            <a:endParaRPr lang="en-US" dirty="0" smtClean="0"/>
          </a:p>
          <a:p>
            <a:r>
              <a:rPr lang="en-US" dirty="0" smtClean="0"/>
              <a:t>It </a:t>
            </a:r>
            <a:r>
              <a:rPr lang="en-US" dirty="0"/>
              <a:t>is the first known drawing of any helicopter-like machine. </a:t>
            </a:r>
            <a:endParaRPr lang="en-US" dirty="0" smtClean="0"/>
          </a:p>
          <a:p>
            <a:r>
              <a:rPr lang="en-US" dirty="0" smtClean="0"/>
              <a:t>The </a:t>
            </a:r>
            <a:r>
              <a:rPr lang="en-US" dirty="0"/>
              <a:t>ancient Chinese had designs </a:t>
            </a:r>
            <a:r>
              <a:rPr lang="en-US" dirty="0" smtClean="0"/>
              <a:t>for </a:t>
            </a:r>
            <a:r>
              <a:rPr lang="en-US" dirty="0"/>
              <a:t>lighter than air flight, such as hot air balloons and even some wild firework powered machines (some of which are believed to have been tested resulting in the death of the pilot) but nothing similar to a helicopter</a:t>
            </a:r>
            <a:r>
              <a:rPr lang="en-US" dirty="0" smtClean="0"/>
              <a:t>.</a:t>
            </a:r>
          </a:p>
          <a:p>
            <a:endParaRPr lang="en-US" dirty="0"/>
          </a:p>
          <a:p>
            <a:r>
              <a:rPr lang="en-US" dirty="0"/>
              <a:t>The design was drawn in 1493, 450 years earlier than an actual helicopter would take to the air. The main blade was 2 meters in diameter, the min supporting structure would be held together by </a:t>
            </a:r>
            <a:r>
              <a:rPr lang="en-US" dirty="0" smtClean="0"/>
              <a:t>reeds.</a:t>
            </a:r>
            <a:endParaRPr lang="en-US" dirty="0"/>
          </a:p>
        </p:txBody>
      </p:sp>
    </p:spTree>
    <p:extLst>
      <p:ext uri="{BB962C8B-B14F-4D97-AF65-F5344CB8AC3E}">
        <p14:creationId xmlns:p14="http://schemas.microsoft.com/office/powerpoint/2010/main" val="4132909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Leonardo Da Vinci’s ‘helicopter’ 1493</a:t>
            </a:r>
            <a:endParaRPr lang="en-US" dirty="0"/>
          </a:p>
        </p:txBody>
      </p:sp>
      <p:pic>
        <p:nvPicPr>
          <p:cNvPr id="4" name="Content Placeholder 3"/>
          <p:cNvPicPr>
            <a:picLocks noGrp="1" noChangeAspect="1"/>
          </p:cNvPicPr>
          <p:nvPr>
            <p:ph idx="1"/>
          </p:nvPr>
        </p:nvPicPr>
        <p:blipFill>
          <a:blip r:embed="rId2"/>
          <a:srcRect l="-22732" r="-22732"/>
          <a:stretch>
            <a:fillRect/>
          </a:stretch>
        </p:blipFill>
        <p:spPr/>
      </p:pic>
    </p:spTree>
    <p:extLst>
      <p:ext uri="{BB962C8B-B14F-4D97-AF65-F5344CB8AC3E}">
        <p14:creationId xmlns:p14="http://schemas.microsoft.com/office/powerpoint/2010/main" val="3031877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Why do physical man made </a:t>
            </a:r>
            <a:r>
              <a:rPr lang="en-US" dirty="0" smtClean="0"/>
              <a:t>products and objects </a:t>
            </a:r>
            <a:r>
              <a:rPr lang="en-US" dirty="0"/>
              <a:t>look the way they do?  </a:t>
            </a:r>
          </a:p>
          <a:p>
            <a:r>
              <a:rPr lang="en-US" dirty="0"/>
              <a:t>Why are these things made of what they are made of? </a:t>
            </a:r>
          </a:p>
          <a:p>
            <a:r>
              <a:rPr lang="en-US" dirty="0"/>
              <a:t>Why are the same kinds of things different in one time, in one place, from another? </a:t>
            </a:r>
          </a:p>
          <a:p>
            <a:pPr marL="0" indent="0">
              <a:buNone/>
            </a:pPr>
            <a:endParaRPr lang="en-US" dirty="0"/>
          </a:p>
          <a:p>
            <a:r>
              <a:rPr lang="en-US" dirty="0"/>
              <a:t>things that happen across time = </a:t>
            </a:r>
            <a:r>
              <a:rPr lang="en-US" sz="2400" dirty="0"/>
              <a:t>diachronic</a:t>
            </a:r>
          </a:p>
          <a:p>
            <a:r>
              <a:rPr lang="en-US" sz="1800" dirty="0"/>
              <a:t>Ancient times – Renaissance – Modern</a:t>
            </a:r>
          </a:p>
          <a:p>
            <a:endParaRPr lang="en-US" sz="1800" dirty="0"/>
          </a:p>
          <a:p>
            <a:r>
              <a:rPr lang="en-US" dirty="0"/>
              <a:t>things that happen at the same time = </a:t>
            </a:r>
            <a:r>
              <a:rPr lang="en-US" sz="2400" dirty="0"/>
              <a:t>synchronic</a:t>
            </a:r>
          </a:p>
          <a:p>
            <a:r>
              <a:rPr lang="en-US" sz="1800" dirty="0"/>
              <a:t>Right now: raining in Hong Kong, sunny in Ohio</a:t>
            </a:r>
          </a:p>
          <a:p>
            <a:endParaRPr lang="en-US" dirty="0"/>
          </a:p>
        </p:txBody>
      </p:sp>
    </p:spTree>
    <p:extLst>
      <p:ext uri="{BB962C8B-B14F-4D97-AF65-F5344CB8AC3E}">
        <p14:creationId xmlns:p14="http://schemas.microsoft.com/office/powerpoint/2010/main" val="801149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Louis XV wall-console table</a:t>
            </a:r>
            <a:endParaRPr lang="en-US" dirty="0"/>
          </a:p>
        </p:txBody>
      </p:sp>
      <p:pic>
        <p:nvPicPr>
          <p:cNvPr id="4" name="Content Placeholder 3"/>
          <p:cNvPicPr>
            <a:picLocks noGrp="1" noChangeAspect="1"/>
          </p:cNvPicPr>
          <p:nvPr>
            <p:ph idx="1"/>
          </p:nvPr>
        </p:nvPicPr>
        <p:blipFill>
          <a:blip r:embed="rId2"/>
          <a:srcRect l="-8668" r="-8668"/>
          <a:stretch>
            <a:fillRect/>
          </a:stretch>
        </p:blipFill>
        <p:spPr/>
      </p:pic>
    </p:spTree>
    <p:extLst>
      <p:ext uri="{BB962C8B-B14F-4D97-AF65-F5344CB8AC3E}">
        <p14:creationId xmlns:p14="http://schemas.microsoft.com/office/powerpoint/2010/main" val="2990455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Louis XV furniture</a:t>
            </a:r>
            <a:br>
              <a:rPr lang="en-US" dirty="0" smtClean="0"/>
            </a:br>
            <a:r>
              <a:rPr lang="en-US" sz="2000" dirty="0" smtClean="0"/>
              <a:t>highly ornate, sweeping curves, upholstery fabrics</a:t>
            </a:r>
            <a:endParaRPr lang="en-US" sz="2000" dirty="0"/>
          </a:p>
        </p:txBody>
      </p:sp>
      <p:pic>
        <p:nvPicPr>
          <p:cNvPr id="4" name="Content Placeholder 3"/>
          <p:cNvPicPr>
            <a:picLocks noGrp="1" noChangeAspect="1"/>
          </p:cNvPicPr>
          <p:nvPr>
            <p:ph idx="1"/>
          </p:nvPr>
        </p:nvPicPr>
        <p:blipFill>
          <a:blip r:embed="rId2"/>
          <a:srcRect l="-50074" r="-50074"/>
          <a:stretch>
            <a:fillRect/>
          </a:stretch>
        </p:blipFill>
        <p:spPr/>
      </p:pic>
    </p:spTree>
    <p:extLst>
      <p:ext uri="{BB962C8B-B14F-4D97-AF65-F5344CB8AC3E}">
        <p14:creationId xmlns:p14="http://schemas.microsoft.com/office/powerpoint/2010/main" val="3920782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Louis XVI chair, France 1750</a:t>
            </a:r>
            <a:endParaRPr lang="en-US" dirty="0"/>
          </a:p>
        </p:txBody>
      </p:sp>
      <p:pic>
        <p:nvPicPr>
          <p:cNvPr id="4" name="Content Placeholder 3"/>
          <p:cNvPicPr>
            <a:picLocks noGrp="1" noChangeAspect="1"/>
          </p:cNvPicPr>
          <p:nvPr>
            <p:ph idx="1"/>
          </p:nvPr>
        </p:nvPicPr>
        <p:blipFill>
          <a:blip r:embed="rId2"/>
          <a:srcRect l="-40915" r="-40915"/>
          <a:stretch>
            <a:fillRect/>
          </a:stretch>
        </p:blipFill>
        <p:spPr/>
      </p:pic>
    </p:spTree>
    <p:extLst>
      <p:ext uri="{BB962C8B-B14F-4D97-AF65-F5344CB8AC3E}">
        <p14:creationId xmlns:p14="http://schemas.microsoft.com/office/powerpoint/2010/main" val="3455709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Louis XVI style is influenced by discoveries at Pompeii</a:t>
            </a:r>
            <a:br>
              <a:rPr lang="en-US" dirty="0" smtClean="0"/>
            </a:br>
            <a:r>
              <a:rPr lang="en-US" sz="2200" dirty="0" smtClean="0"/>
              <a:t>The result is furniture and décor with cleaner, straighter, lines and shapes. </a:t>
            </a:r>
            <a:endParaRPr lang="en-US" sz="2200" dirty="0"/>
          </a:p>
        </p:txBody>
      </p:sp>
      <p:pic>
        <p:nvPicPr>
          <p:cNvPr id="4" name="Content Placeholder 3"/>
          <p:cNvPicPr>
            <a:picLocks noGrp="1" noChangeAspect="1"/>
          </p:cNvPicPr>
          <p:nvPr>
            <p:ph idx="1"/>
          </p:nvPr>
        </p:nvPicPr>
        <p:blipFill>
          <a:blip r:embed="rId2"/>
          <a:srcRect l="-7265" r="-7265"/>
          <a:stretch>
            <a:fillRect/>
          </a:stretch>
        </p:blipFill>
        <p:spPr/>
      </p:pic>
    </p:spTree>
    <p:extLst>
      <p:ext uri="{BB962C8B-B14F-4D97-AF65-F5344CB8AC3E}">
        <p14:creationId xmlns:p14="http://schemas.microsoft.com/office/powerpoint/2010/main" val="2922550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Louis XVI furniture there is an emphasis on straight lines and right angles, seriousness, logical design, a sharp move away from the curves of the Rococo.</a:t>
            </a:r>
          </a:p>
        </p:txBody>
      </p:sp>
      <p:pic>
        <p:nvPicPr>
          <p:cNvPr id="4" name="Content Placeholder 3"/>
          <p:cNvPicPr>
            <a:picLocks noGrp="1" noChangeAspect="1"/>
          </p:cNvPicPr>
          <p:nvPr>
            <p:ph idx="1"/>
          </p:nvPr>
        </p:nvPicPr>
        <p:blipFill>
          <a:blip r:embed="rId2"/>
          <a:srcRect l="-54085" r="-54085"/>
          <a:stretch>
            <a:fillRect/>
          </a:stretch>
        </p:blipFill>
        <p:spPr/>
      </p:pic>
    </p:spTree>
    <p:extLst>
      <p:ext uri="{BB962C8B-B14F-4D97-AF65-F5344CB8AC3E}">
        <p14:creationId xmlns:p14="http://schemas.microsoft.com/office/powerpoint/2010/main" val="3798886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Machines changed everything</a:t>
            </a:r>
            <a:endParaRPr lang="en-US" dirty="0"/>
          </a:p>
        </p:txBody>
      </p:sp>
      <p:sp>
        <p:nvSpPr>
          <p:cNvPr id="3" name="Content Placeholder 2"/>
          <p:cNvSpPr>
            <a:spLocks noGrp="1"/>
          </p:cNvSpPr>
          <p:nvPr>
            <p:ph idx="1"/>
          </p:nvPr>
        </p:nvSpPr>
        <p:spPr/>
        <p:txBody>
          <a:bodyPr/>
          <a:lstStyle/>
          <a:p>
            <a:r>
              <a:rPr lang="en-US" dirty="0" smtClean="0">
                <a:hlinkClick r:id="rId2"/>
              </a:rPr>
              <a:t>The Spinning Wheel</a:t>
            </a:r>
            <a:r>
              <a:rPr lang="en-US" dirty="0" smtClean="0"/>
              <a:t>:  A 3 minute video</a:t>
            </a:r>
          </a:p>
          <a:p>
            <a:endParaRPr lang="en-US" dirty="0"/>
          </a:p>
          <a:p>
            <a:r>
              <a:rPr lang="en-US" dirty="0" smtClean="0">
                <a:hlinkClick r:id="rId3"/>
              </a:rPr>
              <a:t>Steam power:  the steam engine is invented</a:t>
            </a:r>
            <a:r>
              <a:rPr lang="en-US" dirty="0" smtClean="0"/>
              <a:t>: a 1 minute video</a:t>
            </a:r>
          </a:p>
          <a:p>
            <a:endParaRPr lang="en-US" dirty="0"/>
          </a:p>
          <a:p>
            <a:r>
              <a:rPr lang="en-US" dirty="0"/>
              <a:t>The development of the stationary steam engine was an essential </a:t>
            </a:r>
            <a:r>
              <a:rPr lang="en-US" dirty="0" smtClean="0"/>
              <a:t>element </a:t>
            </a:r>
            <a:r>
              <a:rPr lang="en-US" dirty="0"/>
              <a:t>of the Industrial Revolution. </a:t>
            </a:r>
            <a:endParaRPr lang="en-US" dirty="0" smtClean="0"/>
          </a:p>
          <a:p>
            <a:r>
              <a:rPr lang="en-US" dirty="0" smtClean="0"/>
              <a:t>The </a:t>
            </a:r>
            <a:r>
              <a:rPr lang="en-US" dirty="0"/>
              <a:t>world was becoming an industrialized place before the </a:t>
            </a:r>
            <a:r>
              <a:rPr lang="en-US" dirty="0" smtClean="0"/>
              <a:t>invention of </a:t>
            </a:r>
            <a:r>
              <a:rPr lang="en-US" dirty="0"/>
              <a:t>steam power, but </a:t>
            </a:r>
            <a:r>
              <a:rPr lang="en-US" dirty="0" smtClean="0"/>
              <a:t>it would not </a:t>
            </a:r>
            <a:r>
              <a:rPr lang="en-US" dirty="0"/>
              <a:t>have progressed so quickly without it</a:t>
            </a:r>
            <a:r>
              <a:rPr lang="en-US" dirty="0" smtClean="0"/>
              <a:t>.</a:t>
            </a:r>
          </a:p>
          <a:p>
            <a:r>
              <a:rPr lang="en-US" dirty="0"/>
              <a:t>Factories that still relied on wind or water power to drive their machines during the Industrial Revolution were confined to certain locales. </a:t>
            </a:r>
            <a:r>
              <a:rPr lang="en-US" dirty="0" smtClean="0"/>
              <a:t>Steam engines allowed factories to </a:t>
            </a:r>
            <a:r>
              <a:rPr lang="en-US" dirty="0"/>
              <a:t>be built anywhere, not just </a:t>
            </a:r>
            <a:r>
              <a:rPr lang="en-US" dirty="0" smtClean="0"/>
              <a:t>along rivers</a:t>
            </a:r>
            <a:r>
              <a:rPr lang="en-US" dirty="0"/>
              <a:t>.</a:t>
            </a:r>
          </a:p>
        </p:txBody>
      </p:sp>
    </p:spTree>
    <p:extLst>
      <p:ext uri="{BB962C8B-B14F-4D97-AF65-F5344CB8AC3E}">
        <p14:creationId xmlns:p14="http://schemas.microsoft.com/office/powerpoint/2010/main" val="1914589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 steam powered engine placed on top of a set of wheels. </a:t>
            </a:r>
            <a:endParaRPr lang="en-US" dirty="0"/>
          </a:p>
        </p:txBody>
      </p:sp>
      <p:pic>
        <p:nvPicPr>
          <p:cNvPr id="4" name="Content Placeholder 3"/>
          <p:cNvPicPr>
            <a:picLocks noGrp="1" noChangeAspect="1"/>
          </p:cNvPicPr>
          <p:nvPr>
            <p:ph idx="1"/>
          </p:nvPr>
        </p:nvPicPr>
        <p:blipFill>
          <a:blip r:embed="rId2"/>
          <a:srcRect l="-28288" r="-28288"/>
          <a:stretch>
            <a:fillRect/>
          </a:stretch>
        </p:blipFill>
        <p:spPr/>
      </p:pic>
    </p:spTree>
    <p:extLst>
      <p:ext uri="{BB962C8B-B14F-4D97-AF65-F5344CB8AC3E}">
        <p14:creationId xmlns:p14="http://schemas.microsoft.com/office/powerpoint/2010/main" val="1631842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steam powered engine made into a locomotive.</a:t>
            </a:r>
            <a:endParaRPr lang="en-US" dirty="0"/>
          </a:p>
        </p:txBody>
      </p:sp>
      <p:pic>
        <p:nvPicPr>
          <p:cNvPr id="4" name="Content Placeholder 3"/>
          <p:cNvPicPr>
            <a:picLocks noGrp="1" noChangeAspect="1"/>
          </p:cNvPicPr>
          <p:nvPr>
            <p:ph idx="1"/>
          </p:nvPr>
        </p:nvPicPr>
        <p:blipFill>
          <a:blip r:embed="rId2"/>
          <a:srcRect t="-508" b="-508"/>
          <a:stretch>
            <a:fillRect/>
          </a:stretch>
        </p:blipFill>
        <p:spPr/>
      </p:pic>
    </p:spTree>
    <p:extLst>
      <p:ext uri="{BB962C8B-B14F-4D97-AF65-F5344CB8AC3E}">
        <p14:creationId xmlns:p14="http://schemas.microsoft.com/office/powerpoint/2010/main" val="1410781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Modern: 1880 – 1900</a:t>
            </a:r>
            <a:br>
              <a:rPr lang="en-US" dirty="0" smtClean="0"/>
            </a:br>
            <a:r>
              <a:rPr lang="en-US" dirty="0" smtClean="0"/>
              <a:t>Industrial Revolution ‘objects’</a:t>
            </a:r>
            <a:endParaRPr lang="en-US" dirty="0"/>
          </a:p>
        </p:txBody>
      </p:sp>
      <p:pic>
        <p:nvPicPr>
          <p:cNvPr id="4" name="Content Placeholder 3"/>
          <p:cNvPicPr>
            <a:picLocks noGrp="1" noChangeAspect="1"/>
          </p:cNvPicPr>
          <p:nvPr>
            <p:ph idx="1"/>
          </p:nvPr>
        </p:nvPicPr>
        <p:blipFill>
          <a:blip r:embed="rId2"/>
          <a:srcRect t="8694" b="8694"/>
          <a:stretch>
            <a:fillRect/>
          </a:stretch>
        </p:blipFill>
        <p:spPr/>
      </p:pic>
    </p:spTree>
    <p:extLst>
      <p:ext uri="{BB962C8B-B14F-4D97-AF65-F5344CB8AC3E}">
        <p14:creationId xmlns:p14="http://schemas.microsoft.com/office/powerpoint/2010/main" val="4279147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Machines and a new ‘machine aesthetic</a:t>
            </a:r>
            <a:r>
              <a:rPr lang="en-US" dirty="0" smtClean="0"/>
              <a:t>’</a:t>
            </a:r>
            <a:endParaRPr lang="en-US" dirty="0"/>
          </a:p>
        </p:txBody>
      </p:sp>
      <p:sp>
        <p:nvSpPr>
          <p:cNvPr id="3" name="Content Placeholder 2"/>
          <p:cNvSpPr>
            <a:spLocks noGrp="1"/>
          </p:cNvSpPr>
          <p:nvPr>
            <p:ph idx="1"/>
          </p:nvPr>
        </p:nvSpPr>
        <p:spPr/>
        <p:txBody>
          <a:bodyPr/>
          <a:lstStyle/>
          <a:p>
            <a:r>
              <a:rPr lang="en-US" dirty="0" smtClean="0"/>
              <a:t>The </a:t>
            </a:r>
            <a:r>
              <a:rPr lang="en-US" dirty="0"/>
              <a:t>machine was valued for its service. Its aesthetic was promoted by those who saw a beauty in the machine -- a beauty </a:t>
            </a:r>
            <a:r>
              <a:rPr lang="en-US" dirty="0" smtClean="0"/>
              <a:t>that connected </a:t>
            </a:r>
            <a:r>
              <a:rPr lang="en-US" dirty="0"/>
              <a:t>appearance and function. </a:t>
            </a:r>
            <a:endParaRPr lang="en-US" dirty="0" smtClean="0"/>
          </a:p>
          <a:p>
            <a:endParaRPr lang="en-US" dirty="0" smtClean="0"/>
          </a:p>
          <a:p>
            <a:r>
              <a:rPr lang="en-US" dirty="0" smtClean="0"/>
              <a:t>The </a:t>
            </a:r>
            <a:r>
              <a:rPr lang="en-US" dirty="0"/>
              <a:t>machine aesthetic was assumed by all sorts of objects. Shiny metals, molded plastics, and mirrored glass became important decorative devices. </a:t>
            </a:r>
            <a:endParaRPr lang="en-US" dirty="0" smtClean="0"/>
          </a:p>
          <a:p>
            <a:endParaRPr lang="en-US" dirty="0"/>
          </a:p>
          <a:p>
            <a:r>
              <a:rPr lang="en-US" dirty="0" smtClean="0"/>
              <a:t>This ‘aesthetic of the machine’ became a foundation piece in Modern thinking, and in Modern design. </a:t>
            </a:r>
          </a:p>
          <a:p>
            <a:r>
              <a:rPr lang="en-US" dirty="0" smtClean="0"/>
              <a:t>A machine aesthetic is even today highly regarded by many designers. </a:t>
            </a:r>
            <a:endParaRPr lang="en-US" dirty="0"/>
          </a:p>
        </p:txBody>
      </p:sp>
    </p:spTree>
    <p:extLst>
      <p:ext uri="{BB962C8B-B14F-4D97-AF65-F5344CB8AC3E}">
        <p14:creationId xmlns:p14="http://schemas.microsoft.com/office/powerpoint/2010/main" val="705930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Function, Material, </a:t>
            </a:r>
            <a:r>
              <a:rPr lang="en-US" dirty="0" smtClean="0"/>
              <a:t>Technology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a:t>
            </a:r>
            <a:r>
              <a:rPr lang="en-US" dirty="0"/>
              <a:t>relationships between these four fundamental characteristics of any architectural</a:t>
            </a:r>
            <a:r>
              <a:rPr lang="en-US" dirty="0" smtClean="0"/>
              <a:t>, or </a:t>
            </a:r>
            <a:r>
              <a:rPr lang="en-US" dirty="0"/>
              <a:t>interior work is how we evaluate them in terms of their importance and their ‘success’ as works of design.  </a:t>
            </a:r>
            <a:endParaRPr lang="en-US" dirty="0" smtClean="0"/>
          </a:p>
          <a:p>
            <a:endParaRPr lang="en-US" dirty="0"/>
          </a:p>
          <a:p>
            <a:r>
              <a:rPr lang="en-US" dirty="0"/>
              <a:t>Form always has a relationship to Function</a:t>
            </a:r>
            <a:r>
              <a:rPr lang="en-US" dirty="0" smtClean="0"/>
              <a:t>.</a:t>
            </a:r>
          </a:p>
          <a:p>
            <a:endParaRPr lang="en-US" dirty="0"/>
          </a:p>
          <a:p>
            <a:r>
              <a:rPr lang="en-US" dirty="0"/>
              <a:t>Material always has a relationship to how something is made </a:t>
            </a:r>
            <a:r>
              <a:rPr lang="en-US" dirty="0" smtClean="0"/>
              <a:t>(Technology</a:t>
            </a:r>
            <a:r>
              <a:rPr lang="en-US" dirty="0"/>
              <a:t>)</a:t>
            </a:r>
            <a:r>
              <a:rPr lang="en-US" dirty="0" smtClean="0"/>
              <a:t>.</a:t>
            </a:r>
          </a:p>
          <a:p>
            <a:endParaRPr lang="en-US" dirty="0"/>
          </a:p>
          <a:p>
            <a:r>
              <a:rPr lang="en-US" dirty="0"/>
              <a:t>Form always has a relationship to Material</a:t>
            </a:r>
            <a:r>
              <a:rPr lang="en-US" dirty="0" smtClean="0"/>
              <a:t>.</a:t>
            </a:r>
          </a:p>
          <a:p>
            <a:endParaRPr lang="en-US" dirty="0" smtClean="0"/>
          </a:p>
          <a:p>
            <a:r>
              <a:rPr lang="en-US" dirty="0" smtClean="0"/>
              <a:t>Form also has a relationship to technology.</a:t>
            </a:r>
          </a:p>
          <a:p>
            <a:endParaRPr lang="en-US" dirty="0"/>
          </a:p>
          <a:p>
            <a:pPr marL="0" indent="0">
              <a:buNone/>
            </a:pPr>
            <a:r>
              <a:rPr lang="en-US" dirty="0"/>
              <a:t> </a:t>
            </a:r>
          </a:p>
          <a:p>
            <a:pPr marL="0" indent="0">
              <a:buNone/>
            </a:pPr>
            <a:r>
              <a:rPr lang="en-US" dirty="0" smtClean="0"/>
              <a:t> </a:t>
            </a:r>
            <a:endParaRPr lang="en-US" dirty="0"/>
          </a:p>
        </p:txBody>
      </p:sp>
    </p:spTree>
    <p:extLst>
      <p:ext uri="{BB962C8B-B14F-4D97-AF65-F5344CB8AC3E}">
        <p14:creationId xmlns:p14="http://schemas.microsoft.com/office/powerpoint/2010/main" val="2206595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A heavy duty, visually expressed functionality:</a:t>
            </a:r>
            <a:br>
              <a:rPr lang="en-US" sz="2000" dirty="0" smtClean="0"/>
            </a:br>
            <a:r>
              <a:rPr lang="en-US" sz="2000" dirty="0" smtClean="0"/>
              <a:t>All of the pieces and parts play a functional role: </a:t>
            </a:r>
            <a:br>
              <a:rPr lang="en-US" sz="2000" dirty="0" smtClean="0"/>
            </a:br>
            <a:r>
              <a:rPr lang="en-US" sz="2000" dirty="0" smtClean="0"/>
              <a:t>‘Form Follows Function’</a:t>
            </a:r>
            <a:endParaRPr lang="en-US" sz="2000" dirty="0"/>
          </a:p>
        </p:txBody>
      </p:sp>
      <p:pic>
        <p:nvPicPr>
          <p:cNvPr id="4" name="Content Placeholder 3"/>
          <p:cNvPicPr>
            <a:picLocks noGrp="1" noChangeAspect="1"/>
          </p:cNvPicPr>
          <p:nvPr>
            <p:ph idx="1"/>
          </p:nvPr>
        </p:nvPicPr>
        <p:blipFill>
          <a:blip r:embed="rId2"/>
          <a:srcRect l="-10610" r="-10610"/>
          <a:stretch>
            <a:fillRect/>
          </a:stretch>
        </p:blipFill>
        <p:spPr/>
      </p:pic>
    </p:spTree>
    <p:extLst>
      <p:ext uri="{BB962C8B-B14F-4D97-AF65-F5344CB8AC3E}">
        <p14:creationId xmlns:p14="http://schemas.microsoft.com/office/powerpoint/2010/main" val="2963347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Today we see these as ‘beautiful’ </a:t>
            </a:r>
            <a:br>
              <a:rPr lang="en-US" dirty="0" smtClean="0"/>
            </a:br>
            <a:r>
              <a:rPr lang="en-US" dirty="0" smtClean="0"/>
              <a:t>in part because they are old (antique) and in part because of the vigorous functionality</a:t>
            </a:r>
            <a:endParaRPr lang="en-US" dirty="0"/>
          </a:p>
        </p:txBody>
      </p:sp>
      <p:pic>
        <p:nvPicPr>
          <p:cNvPr id="4" name="Content Placeholder 3"/>
          <p:cNvPicPr>
            <a:picLocks noGrp="1" noChangeAspect="1"/>
          </p:cNvPicPr>
          <p:nvPr>
            <p:ph idx="1"/>
          </p:nvPr>
        </p:nvPicPr>
        <p:blipFill>
          <a:blip r:embed="rId2"/>
          <a:srcRect t="13336" b="13336"/>
          <a:stretch>
            <a:fillRect/>
          </a:stretch>
        </p:blipFill>
        <p:spPr/>
      </p:pic>
    </p:spTree>
    <p:extLst>
      <p:ext uri="{BB962C8B-B14F-4D97-AF65-F5344CB8AC3E}">
        <p14:creationId xmlns:p14="http://schemas.microsoft.com/office/powerpoint/2010/main" val="2287774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 Revolution object</a:t>
            </a:r>
            <a:br>
              <a:rPr lang="en-US" dirty="0" smtClean="0"/>
            </a:br>
            <a:r>
              <a:rPr lang="en-US" dirty="0" err="1" smtClean="0"/>
              <a:t>‘Re</a:t>
            </a:r>
            <a:r>
              <a:rPr lang="en-US" dirty="0" smtClean="0"/>
              <a:t>-Purposed’</a:t>
            </a:r>
            <a:endParaRPr lang="en-US"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4288311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6949" b="6949"/>
          <a:stretch>
            <a:fillRect/>
          </a:stretch>
        </p:blipFill>
        <p:spPr/>
      </p:pic>
    </p:spTree>
    <p:extLst>
      <p:ext uri="{BB962C8B-B14F-4D97-AF65-F5344CB8AC3E}">
        <p14:creationId xmlns:p14="http://schemas.microsoft.com/office/powerpoint/2010/main" val="4149082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4170" b="4170"/>
          <a:stretch>
            <a:fillRect/>
          </a:stretch>
        </p:blipFill>
        <p:spPr/>
      </p:pic>
    </p:spTree>
    <p:extLst>
      <p:ext uri="{BB962C8B-B14F-4D97-AF65-F5344CB8AC3E}">
        <p14:creationId xmlns:p14="http://schemas.microsoft.com/office/powerpoint/2010/main" val="3457514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Spinning jenny, invented by James Hargreaves in 1764: </a:t>
            </a:r>
            <a:br>
              <a:rPr lang="en-US" sz="2400" dirty="0" smtClean="0"/>
            </a:br>
            <a:r>
              <a:rPr lang="en-US" sz="2400" dirty="0" smtClean="0"/>
              <a:t>it spins </a:t>
            </a:r>
            <a:r>
              <a:rPr lang="en-US" sz="2400" dirty="0"/>
              <a:t>several threads at once </a:t>
            </a:r>
            <a:r>
              <a:rPr lang="en-US" sz="2400" dirty="0" smtClean="0"/>
              <a:t/>
            </a:r>
            <a:br>
              <a:rPr lang="en-US" sz="2400" dirty="0" smtClean="0"/>
            </a:br>
            <a:r>
              <a:rPr lang="en-US" sz="2200" dirty="0" smtClean="0"/>
              <a:t>This machine radically changed the textile industry, making textiles available in previously unimaginable quantities. </a:t>
            </a:r>
            <a:endParaRPr lang="en-US" sz="2200" dirty="0"/>
          </a:p>
        </p:txBody>
      </p:sp>
      <p:pic>
        <p:nvPicPr>
          <p:cNvPr id="6" name="Content Placeholder 5"/>
          <p:cNvPicPr>
            <a:picLocks noGrp="1" noChangeAspect="1"/>
          </p:cNvPicPr>
          <p:nvPr>
            <p:ph idx="1"/>
          </p:nvPr>
        </p:nvPicPr>
        <p:blipFill>
          <a:blip r:embed="rId2"/>
          <a:srcRect l="-17277" r="-17277"/>
          <a:stretch>
            <a:fillRect/>
          </a:stretch>
        </p:blipFill>
        <p:spPr/>
      </p:pic>
    </p:spTree>
    <p:extLst>
      <p:ext uri="{BB962C8B-B14F-4D97-AF65-F5344CB8AC3E}">
        <p14:creationId xmlns:p14="http://schemas.microsoft.com/office/powerpoint/2010/main" val="537154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 sewn clothes:  slow, time intensive, limited production.</a:t>
            </a:r>
            <a:endParaRPr lang="en-US" dirty="0"/>
          </a:p>
        </p:txBody>
      </p:sp>
      <p:pic>
        <p:nvPicPr>
          <p:cNvPr id="6" name="Content Placeholder 5"/>
          <p:cNvPicPr>
            <a:picLocks noGrp="1" noChangeAspect="1"/>
          </p:cNvPicPr>
          <p:nvPr>
            <p:ph sz="half" idx="1"/>
          </p:nvPr>
        </p:nvPicPr>
        <p:blipFill>
          <a:blip r:embed="rId2"/>
          <a:srcRect l="-9587" r="-9587"/>
          <a:stretch>
            <a:fillRect/>
          </a:stretch>
        </p:blipFill>
        <p:spPr/>
      </p:pic>
      <p:pic>
        <p:nvPicPr>
          <p:cNvPr id="7" name="Content Placeholder 6"/>
          <p:cNvPicPr>
            <a:picLocks noGrp="1" noChangeAspect="1"/>
          </p:cNvPicPr>
          <p:nvPr>
            <p:ph sz="half" idx="2"/>
          </p:nvPr>
        </p:nvPicPr>
        <p:blipFill>
          <a:blip r:embed="rId3"/>
          <a:srcRect t="-8049" b="-8049"/>
          <a:stretch>
            <a:fillRect/>
          </a:stretch>
        </p:blipFill>
        <p:spPr/>
      </p:pic>
    </p:spTree>
    <p:extLst>
      <p:ext uri="{BB962C8B-B14F-4D97-AF65-F5344CB8AC3E}">
        <p14:creationId xmlns:p14="http://schemas.microsoft.com/office/powerpoint/2010/main" val="1016564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Shirts at a big box retailer 2017</a:t>
            </a:r>
            <a:endParaRPr lang="en-US" dirty="0"/>
          </a:p>
        </p:txBody>
      </p:sp>
      <p:pic>
        <p:nvPicPr>
          <p:cNvPr id="5" name="Content Placeholder 4"/>
          <p:cNvPicPr>
            <a:picLocks noGrp="1" noChangeAspect="1"/>
          </p:cNvPicPr>
          <p:nvPr>
            <p:ph sz="half" idx="1"/>
          </p:nvPr>
        </p:nvPicPr>
        <p:blipFill>
          <a:blip r:embed="rId2"/>
          <a:srcRect t="-25005" b="-25005"/>
          <a:stretch>
            <a:fillRect/>
          </a:stretch>
        </p:blipFill>
        <p:spPr/>
      </p:pic>
      <p:pic>
        <p:nvPicPr>
          <p:cNvPr id="6" name="Content Placeholder 5"/>
          <p:cNvPicPr>
            <a:picLocks noGrp="1" noChangeAspect="1"/>
          </p:cNvPicPr>
          <p:nvPr>
            <p:ph sz="half" idx="2"/>
          </p:nvPr>
        </p:nvPicPr>
        <p:blipFill>
          <a:blip r:embed="rId3"/>
          <a:srcRect l="-9488" r="-9488"/>
          <a:stretch>
            <a:fillRect/>
          </a:stretch>
        </p:blipFill>
        <p:spPr/>
      </p:pic>
    </p:spTree>
    <p:extLst>
      <p:ext uri="{BB962C8B-B14F-4D97-AF65-F5344CB8AC3E}">
        <p14:creationId xmlns:p14="http://schemas.microsoft.com/office/powerpoint/2010/main" val="3139522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Spinning jenny, invented by James Hargreaves in 1764</a:t>
            </a:r>
            <a:endParaRPr lang="en-US" sz="2400" dirty="0"/>
          </a:p>
        </p:txBody>
      </p:sp>
      <p:pic>
        <p:nvPicPr>
          <p:cNvPr id="4" name="Content Placeholder 3"/>
          <p:cNvPicPr>
            <a:picLocks noGrp="1" noChangeAspect="1"/>
          </p:cNvPicPr>
          <p:nvPr>
            <p:ph idx="1"/>
          </p:nvPr>
        </p:nvPicPr>
        <p:blipFill>
          <a:blip r:embed="rId2"/>
          <a:srcRect l="-25054" r="-25054"/>
          <a:stretch>
            <a:fillRect/>
          </a:stretch>
        </p:blipFill>
        <p:spPr/>
      </p:pic>
    </p:spTree>
    <p:extLst>
      <p:ext uri="{BB962C8B-B14F-4D97-AF65-F5344CB8AC3E}">
        <p14:creationId xmlns:p14="http://schemas.microsoft.com/office/powerpoint/2010/main" val="3241732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Machines became the dominant presence wherever manufacturing took place.  Women and children were often employed at low wages. </a:t>
            </a:r>
            <a:endParaRPr lang="en-US" dirty="0"/>
          </a:p>
        </p:txBody>
      </p:sp>
      <p:pic>
        <p:nvPicPr>
          <p:cNvPr id="4" name="Content Placeholder 3"/>
          <p:cNvPicPr>
            <a:picLocks noGrp="1" noChangeAspect="1"/>
          </p:cNvPicPr>
          <p:nvPr>
            <p:ph idx="1"/>
          </p:nvPr>
        </p:nvPicPr>
        <p:blipFill>
          <a:blip r:embed="rId2"/>
          <a:srcRect l="-15164" r="-15164"/>
          <a:stretch>
            <a:fillRect/>
          </a:stretch>
        </p:blipFill>
        <p:spPr/>
      </p:pic>
    </p:spTree>
    <p:extLst>
      <p:ext uri="{BB962C8B-B14F-4D97-AF65-F5344CB8AC3E}">
        <p14:creationId xmlns:p14="http://schemas.microsoft.com/office/powerpoint/2010/main" val="2862466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Influential Architectural Form: </a:t>
            </a:r>
            <a:br>
              <a:rPr lang="en-US" dirty="0" smtClean="0"/>
            </a:br>
            <a:r>
              <a:rPr lang="en-US" dirty="0" smtClean="0"/>
              <a:t>Private &amp; Small Scale: Furniture and Objects</a:t>
            </a:r>
            <a:endParaRPr lang="en-US" dirty="0"/>
          </a:p>
        </p:txBody>
      </p:sp>
      <p:sp>
        <p:nvSpPr>
          <p:cNvPr id="3" name="Content Placeholder 2"/>
          <p:cNvSpPr>
            <a:spLocks noGrp="1"/>
          </p:cNvSpPr>
          <p:nvPr>
            <p:ph idx="1"/>
          </p:nvPr>
        </p:nvSpPr>
        <p:spPr/>
        <p:txBody>
          <a:bodyPr/>
          <a:lstStyle/>
          <a:p>
            <a:r>
              <a:rPr lang="en-US" dirty="0" smtClean="0"/>
              <a:t>Egyptian:  2,800 BC</a:t>
            </a:r>
          </a:p>
          <a:p>
            <a:r>
              <a:rPr lang="en-US" dirty="0" smtClean="0"/>
              <a:t>Greek: 600 BC – 300 BC</a:t>
            </a:r>
          </a:p>
          <a:p>
            <a:r>
              <a:rPr lang="en-US" dirty="0" smtClean="0"/>
              <a:t>Medieval: 1200 AD</a:t>
            </a:r>
          </a:p>
          <a:p>
            <a:r>
              <a:rPr lang="en-US" dirty="0" smtClean="0"/>
              <a:t>European Renaissance: 1750 AD</a:t>
            </a:r>
          </a:p>
          <a:p>
            <a:r>
              <a:rPr lang="en-US" dirty="0" smtClean="0"/>
              <a:t>Industrial Revolution: 1850 AD</a:t>
            </a:r>
          </a:p>
          <a:p>
            <a:r>
              <a:rPr lang="en-US" dirty="0" smtClean="0"/>
              <a:t>Early Modern: 1880 – 1900</a:t>
            </a:r>
          </a:p>
          <a:p>
            <a:r>
              <a:rPr lang="en-US" dirty="0" smtClean="0"/>
              <a:t>Modern:  1920 – 1970</a:t>
            </a:r>
          </a:p>
          <a:p>
            <a:r>
              <a:rPr lang="en-US" dirty="0" smtClean="0"/>
              <a:t>Post-Modern &amp; Contemporary:  1970 - today</a:t>
            </a:r>
          </a:p>
        </p:txBody>
      </p:sp>
    </p:spTree>
    <p:extLst>
      <p:ext uri="{BB962C8B-B14F-4D97-AF65-F5344CB8AC3E}">
        <p14:creationId xmlns:p14="http://schemas.microsoft.com/office/powerpoint/2010/main" val="37887179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were no child labor laws during this time</a:t>
            </a:r>
            <a:endParaRPr lang="en-US" dirty="0"/>
          </a:p>
        </p:txBody>
      </p:sp>
      <p:pic>
        <p:nvPicPr>
          <p:cNvPr id="4" name="Content Placeholder 3"/>
          <p:cNvPicPr>
            <a:picLocks noGrp="1" noChangeAspect="1"/>
          </p:cNvPicPr>
          <p:nvPr>
            <p:ph idx="1"/>
          </p:nvPr>
        </p:nvPicPr>
        <p:blipFill>
          <a:blip r:embed="rId2"/>
          <a:srcRect l="-34696" r="-34696"/>
          <a:stretch>
            <a:fillRect/>
          </a:stretch>
        </p:blipFill>
        <p:spPr/>
      </p:pic>
    </p:spTree>
    <p:extLst>
      <p:ext uri="{BB962C8B-B14F-4D97-AF65-F5344CB8AC3E}">
        <p14:creationId xmlns:p14="http://schemas.microsoft.com/office/powerpoint/2010/main" val="3870159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0104" r="-10104"/>
          <a:stretch>
            <a:fillRect/>
          </a:stretch>
        </p:blipFill>
        <p:spPr/>
      </p:pic>
    </p:spTree>
    <p:extLst>
      <p:ext uri="{BB962C8B-B14F-4D97-AF65-F5344CB8AC3E}">
        <p14:creationId xmlns:p14="http://schemas.microsoft.com/office/powerpoint/2010/main" val="395811438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The Babbage Engine</a:t>
            </a:r>
            <a:endParaRPr lang="en-US" dirty="0"/>
          </a:p>
        </p:txBody>
      </p:sp>
      <p:sp>
        <p:nvSpPr>
          <p:cNvPr id="3" name="Content Placeholder 2"/>
          <p:cNvSpPr>
            <a:spLocks noGrp="1"/>
          </p:cNvSpPr>
          <p:nvPr>
            <p:ph idx="1"/>
          </p:nvPr>
        </p:nvSpPr>
        <p:spPr/>
        <p:txBody>
          <a:bodyPr/>
          <a:lstStyle/>
          <a:p>
            <a:pPr marL="0" indent="0">
              <a:buNone/>
            </a:pPr>
            <a:endParaRPr lang="en-US" dirty="0"/>
          </a:p>
          <a:p>
            <a:r>
              <a:rPr lang="en-US" dirty="0" smtClean="0"/>
              <a:t>Charles </a:t>
            </a:r>
            <a:r>
              <a:rPr lang="en-US" dirty="0"/>
              <a:t>Babbage (1791-1871), computer pioneer, designed the first automatic computing engines. </a:t>
            </a:r>
            <a:endParaRPr lang="en-US" dirty="0" smtClean="0"/>
          </a:p>
          <a:p>
            <a:endParaRPr lang="en-US" dirty="0" smtClean="0"/>
          </a:p>
          <a:p>
            <a:r>
              <a:rPr lang="en-US" dirty="0" smtClean="0"/>
              <a:t>He </a:t>
            </a:r>
            <a:r>
              <a:rPr lang="en-US" dirty="0"/>
              <a:t>invented computers but failed to build them. </a:t>
            </a:r>
            <a:endParaRPr lang="en-US" dirty="0" smtClean="0"/>
          </a:p>
          <a:p>
            <a:endParaRPr lang="en-US" dirty="0" smtClean="0"/>
          </a:p>
          <a:p>
            <a:r>
              <a:rPr lang="en-US" dirty="0" smtClean="0"/>
              <a:t>The </a:t>
            </a:r>
            <a:r>
              <a:rPr lang="en-US" dirty="0"/>
              <a:t>first complete Babbage Engine was completed in London in 2002, 153 years after it was designed. </a:t>
            </a:r>
            <a:endParaRPr lang="en-US" dirty="0" smtClean="0"/>
          </a:p>
          <a:p>
            <a:endParaRPr lang="en-US" dirty="0" smtClean="0"/>
          </a:p>
          <a:p>
            <a:r>
              <a:rPr lang="en-US" dirty="0" smtClean="0"/>
              <a:t>Difference </a:t>
            </a:r>
            <a:r>
              <a:rPr lang="en-US" dirty="0"/>
              <a:t>Engine No. 2, built faithfully to the original drawings, consists of 8,000 parts, weighs five tons, and measures 11 feet long.</a:t>
            </a:r>
          </a:p>
        </p:txBody>
      </p:sp>
      <p:pic>
        <p:nvPicPr>
          <p:cNvPr id="4" name="Picture 3"/>
          <p:cNvPicPr>
            <a:picLocks noChangeAspect="1"/>
          </p:cNvPicPr>
          <p:nvPr/>
        </p:nvPicPr>
        <p:blipFill>
          <a:blip r:embed="rId3"/>
          <a:stretch>
            <a:fillRect/>
          </a:stretch>
        </p:blipFill>
        <p:spPr>
          <a:xfrm>
            <a:off x="7072836" y="285276"/>
            <a:ext cx="1480618" cy="1704954"/>
          </a:xfrm>
          <a:prstGeom prst="rect">
            <a:avLst/>
          </a:prstGeom>
        </p:spPr>
      </p:pic>
    </p:spTree>
    <p:extLst>
      <p:ext uri="{BB962C8B-B14F-4D97-AF65-F5344CB8AC3E}">
        <p14:creationId xmlns:p14="http://schemas.microsoft.com/office/powerpoint/2010/main" val="4225058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production required mass labor.</a:t>
            </a:r>
            <a:endParaRPr lang="en-US" dirty="0"/>
          </a:p>
        </p:txBody>
      </p:sp>
      <p:pic>
        <p:nvPicPr>
          <p:cNvPr id="4" name="Content Placeholder 3"/>
          <p:cNvPicPr>
            <a:picLocks noGrp="1" noChangeAspect="1"/>
          </p:cNvPicPr>
          <p:nvPr>
            <p:ph idx="1"/>
          </p:nvPr>
        </p:nvPicPr>
        <p:blipFill>
          <a:blip r:embed="rId2"/>
          <a:srcRect l="-14398" r="-14398"/>
          <a:stretch>
            <a:fillRect/>
          </a:stretch>
        </p:blipFill>
        <p:spPr/>
      </p:pic>
    </p:spTree>
    <p:extLst>
      <p:ext uri="{BB962C8B-B14F-4D97-AF65-F5344CB8AC3E}">
        <p14:creationId xmlns:p14="http://schemas.microsoft.com/office/powerpoint/2010/main" val="214088401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Unsafe and unhealthy working conditions were rampant in the mid 1800’s – 1910’s. </a:t>
            </a:r>
            <a:endParaRPr lang="en-US" dirty="0"/>
          </a:p>
        </p:txBody>
      </p:sp>
      <p:pic>
        <p:nvPicPr>
          <p:cNvPr id="4" name="Content Placeholder 3"/>
          <p:cNvPicPr>
            <a:picLocks noGrp="1" noChangeAspect="1"/>
          </p:cNvPicPr>
          <p:nvPr>
            <p:ph idx="1"/>
          </p:nvPr>
        </p:nvPicPr>
        <p:blipFill>
          <a:blip r:embed="rId2"/>
          <a:srcRect l="-38415" r="-38415"/>
          <a:stretch>
            <a:fillRect/>
          </a:stretch>
        </p:blipFill>
        <p:spPr/>
      </p:pic>
    </p:spTree>
    <p:extLst>
      <p:ext uri="{BB962C8B-B14F-4D97-AF65-F5344CB8AC3E}">
        <p14:creationId xmlns:p14="http://schemas.microsoft.com/office/powerpoint/2010/main" val="346408741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Ancoats</a:t>
            </a:r>
            <a:r>
              <a:rPr lang="en-US" dirty="0" smtClean="0"/>
              <a:t>, England, 1870’s</a:t>
            </a:r>
            <a:br>
              <a:rPr lang="en-US" dirty="0" smtClean="0"/>
            </a:br>
            <a:r>
              <a:rPr lang="en-US" dirty="0" smtClean="0"/>
              <a:t>Coal fired factories and home heating produced thick dirty air. </a:t>
            </a:r>
            <a:endParaRPr lang="en-US" dirty="0"/>
          </a:p>
        </p:txBody>
      </p:sp>
      <p:pic>
        <p:nvPicPr>
          <p:cNvPr id="4" name="Content Placeholder 3"/>
          <p:cNvPicPr>
            <a:picLocks noGrp="1" noChangeAspect="1"/>
          </p:cNvPicPr>
          <p:nvPr>
            <p:ph idx="1"/>
          </p:nvPr>
        </p:nvPicPr>
        <p:blipFill>
          <a:blip r:embed="rId2"/>
          <a:srcRect l="-14323" r="-14323"/>
          <a:stretch>
            <a:fillRect/>
          </a:stretch>
        </p:blipFill>
        <p:spPr/>
      </p:pic>
    </p:spTree>
    <p:extLst>
      <p:ext uri="{BB962C8B-B14F-4D97-AF65-F5344CB8AC3E}">
        <p14:creationId xmlns:p14="http://schemas.microsoft.com/office/powerpoint/2010/main" val="396062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Air pollution in the English town of</a:t>
            </a:r>
            <a:br>
              <a:rPr lang="en-US" sz="2400" dirty="0"/>
            </a:br>
            <a:r>
              <a:rPr lang="en-US" sz="2400" dirty="0" err="1"/>
              <a:t>Widnes</a:t>
            </a:r>
            <a:r>
              <a:rPr lang="en-US" sz="2400" dirty="0"/>
              <a:t> in the late 19th century.</a:t>
            </a:r>
          </a:p>
        </p:txBody>
      </p:sp>
      <p:pic>
        <p:nvPicPr>
          <p:cNvPr id="4" name="Content Placeholder 3"/>
          <p:cNvPicPr>
            <a:picLocks noGrp="1" noChangeAspect="1"/>
          </p:cNvPicPr>
          <p:nvPr>
            <p:ph idx="1"/>
          </p:nvPr>
        </p:nvPicPr>
        <p:blipFill>
          <a:blip r:embed="rId2"/>
          <a:srcRect l="-1317" r="-1317"/>
          <a:stretch>
            <a:fillRect/>
          </a:stretch>
        </p:blipFill>
        <p:spPr/>
      </p:pic>
    </p:spTree>
    <p:extLst>
      <p:ext uri="{BB962C8B-B14F-4D97-AF65-F5344CB8AC3E}">
        <p14:creationId xmlns:p14="http://schemas.microsoft.com/office/powerpoint/2010/main" val="1577389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Oak washstand by Liberty &amp; Co., England, </a:t>
            </a:r>
            <a:r>
              <a:rPr lang="en-US" sz="2000" dirty="0" smtClean="0"/>
              <a:t>circa </a:t>
            </a:r>
            <a:r>
              <a:rPr lang="en-US" sz="2000" dirty="0"/>
              <a:t>1894</a:t>
            </a:r>
            <a:r>
              <a:rPr lang="en-US" sz="2000" dirty="0" smtClean="0"/>
              <a:t>.</a:t>
            </a:r>
            <a:br>
              <a:rPr lang="en-US" sz="2000" dirty="0" smtClean="0"/>
            </a:br>
            <a:r>
              <a:rPr lang="en-US" sz="2000" dirty="0" smtClean="0"/>
              <a:t>Hand made furniture. </a:t>
            </a:r>
            <a:br>
              <a:rPr lang="en-US" sz="2000" dirty="0" smtClean="0"/>
            </a:br>
            <a:endParaRPr lang="en-US" sz="1600" dirty="0"/>
          </a:p>
        </p:txBody>
      </p:sp>
      <p:pic>
        <p:nvPicPr>
          <p:cNvPr id="4" name="Content Placeholder 3"/>
          <p:cNvPicPr>
            <a:picLocks noGrp="1" noChangeAspect="1"/>
          </p:cNvPicPr>
          <p:nvPr>
            <p:ph idx="1"/>
          </p:nvPr>
        </p:nvPicPr>
        <p:blipFill>
          <a:blip r:embed="rId2"/>
          <a:srcRect l="-61209" r="-61209"/>
          <a:stretch>
            <a:fillRect/>
          </a:stretch>
        </p:blipFill>
        <p:spPr/>
      </p:pic>
    </p:spTree>
    <p:extLst>
      <p:ext uri="{BB962C8B-B14F-4D97-AF65-F5344CB8AC3E}">
        <p14:creationId xmlns:p14="http://schemas.microsoft.com/office/powerpoint/2010/main" val="12671630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Arts and Crafts </a:t>
            </a:r>
            <a:r>
              <a:rPr lang="en-US" sz="2400" dirty="0" smtClean="0"/>
              <a:t>oak </a:t>
            </a:r>
            <a:r>
              <a:rPr lang="en-US" sz="2400" dirty="0"/>
              <a:t>desk </a:t>
            </a:r>
            <a:r>
              <a:rPr lang="en-US" sz="2400" dirty="0" smtClean="0"/>
              <a:t>designed by </a:t>
            </a:r>
            <a:r>
              <a:rPr lang="en-US" sz="2400" dirty="0"/>
              <a:t>Gustav </a:t>
            </a:r>
            <a:r>
              <a:rPr lang="en-US" sz="2400" dirty="0" err="1"/>
              <a:t>Stickley</a:t>
            </a:r>
            <a:r>
              <a:rPr lang="en-US" sz="2400" dirty="0"/>
              <a:t>, circa 1903, </a:t>
            </a:r>
          </a:p>
        </p:txBody>
      </p:sp>
      <p:pic>
        <p:nvPicPr>
          <p:cNvPr id="4" name="Content Placeholder 3"/>
          <p:cNvPicPr>
            <a:picLocks noGrp="1" noChangeAspect="1"/>
          </p:cNvPicPr>
          <p:nvPr>
            <p:ph idx="1"/>
          </p:nvPr>
        </p:nvPicPr>
        <p:blipFill>
          <a:blip r:embed="rId2"/>
          <a:srcRect l="-43809" r="-43809"/>
          <a:stretch>
            <a:fillRect/>
          </a:stretch>
        </p:blipFill>
        <p:spPr/>
      </p:pic>
    </p:spTree>
    <p:extLst>
      <p:ext uri="{BB962C8B-B14F-4D97-AF65-F5344CB8AC3E}">
        <p14:creationId xmlns:p14="http://schemas.microsoft.com/office/powerpoint/2010/main" val="345636955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Stickley furniture company</a:t>
            </a:r>
            <a:br>
              <a:rPr lang="en-US" dirty="0" smtClean="0">
                <a:hlinkClick r:id="rId2"/>
              </a:rPr>
            </a:br>
            <a:r>
              <a:rPr lang="en-US" sz="1600" dirty="0" smtClean="0"/>
              <a:t>(an especially interesting American furniture company)</a:t>
            </a:r>
            <a:endParaRPr lang="en-US" sz="1600" dirty="0"/>
          </a:p>
        </p:txBody>
      </p:sp>
      <p:sp>
        <p:nvSpPr>
          <p:cNvPr id="3" name="Content Placeholder 2"/>
          <p:cNvSpPr>
            <a:spLocks noGrp="1"/>
          </p:cNvSpPr>
          <p:nvPr>
            <p:ph idx="1"/>
          </p:nvPr>
        </p:nvSpPr>
        <p:spPr/>
        <p:txBody>
          <a:bodyPr/>
          <a:lstStyle/>
          <a:p>
            <a:endParaRPr lang="en-US" dirty="0" smtClean="0"/>
          </a:p>
          <a:p>
            <a:endParaRPr lang="en-US" dirty="0"/>
          </a:p>
          <a:p>
            <a:endParaRPr lang="en-US" dirty="0"/>
          </a:p>
        </p:txBody>
      </p:sp>
      <p:pic>
        <p:nvPicPr>
          <p:cNvPr id="4" name="Picture 3"/>
          <p:cNvPicPr>
            <a:picLocks noChangeAspect="1"/>
          </p:cNvPicPr>
          <p:nvPr/>
        </p:nvPicPr>
        <p:blipFill>
          <a:blip r:embed="rId3"/>
          <a:stretch>
            <a:fillRect/>
          </a:stretch>
        </p:blipFill>
        <p:spPr>
          <a:xfrm>
            <a:off x="739292" y="2092806"/>
            <a:ext cx="7563526" cy="4125031"/>
          </a:xfrm>
          <a:prstGeom prst="rect">
            <a:avLst/>
          </a:prstGeom>
        </p:spPr>
      </p:pic>
    </p:spTree>
    <p:extLst>
      <p:ext uri="{BB962C8B-B14F-4D97-AF65-F5344CB8AC3E}">
        <p14:creationId xmlns:p14="http://schemas.microsoft.com/office/powerpoint/2010/main" val="3302281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Egyptian furniture</a:t>
            </a:r>
            <a:endParaRPr lang="en-US" dirty="0"/>
          </a:p>
        </p:txBody>
      </p:sp>
      <p:sp>
        <p:nvSpPr>
          <p:cNvPr id="3" name="Content Placeholder 2"/>
          <p:cNvSpPr>
            <a:spLocks noGrp="1"/>
          </p:cNvSpPr>
          <p:nvPr>
            <p:ph idx="1"/>
          </p:nvPr>
        </p:nvSpPr>
        <p:spPr/>
        <p:txBody>
          <a:bodyPr/>
          <a:lstStyle/>
          <a:p>
            <a:r>
              <a:rPr lang="en-US" dirty="0" smtClean="0"/>
              <a:t>The </a:t>
            </a:r>
            <a:r>
              <a:rPr lang="en-US" dirty="0"/>
              <a:t>ancient Egyptians did not have much </a:t>
            </a:r>
            <a:r>
              <a:rPr lang="en-US" dirty="0" smtClean="0"/>
              <a:t>furniture</a:t>
            </a:r>
            <a:r>
              <a:rPr lang="en-US" dirty="0"/>
              <a:t> </a:t>
            </a:r>
            <a:r>
              <a:rPr lang="en-US" dirty="0" smtClean="0"/>
              <a:t>and not much of that has survived.</a:t>
            </a:r>
          </a:p>
          <a:p>
            <a:endParaRPr lang="en-US" dirty="0" smtClean="0"/>
          </a:p>
          <a:p>
            <a:r>
              <a:rPr lang="en-US" dirty="0" smtClean="0"/>
              <a:t>The </a:t>
            </a:r>
            <a:r>
              <a:rPr lang="en-US" dirty="0"/>
              <a:t>most common furniture was a low stool, although many people, especially poor sitting on the floor. </a:t>
            </a:r>
            <a:endParaRPr lang="en-US" dirty="0" smtClean="0"/>
          </a:p>
          <a:p>
            <a:endParaRPr lang="en-US" dirty="0" smtClean="0"/>
          </a:p>
          <a:p>
            <a:r>
              <a:rPr lang="en-US" dirty="0" smtClean="0"/>
              <a:t>Rich </a:t>
            </a:r>
            <a:r>
              <a:rPr lang="en-US" dirty="0"/>
              <a:t>people had beds and mattresses, while the poorest people slept on a straw mat or carpet on the floor. </a:t>
            </a:r>
            <a:endParaRPr lang="en-US" dirty="0" smtClean="0"/>
          </a:p>
          <a:p>
            <a:endParaRPr lang="en-US" dirty="0" smtClean="0"/>
          </a:p>
          <a:p>
            <a:r>
              <a:rPr lang="en-US" dirty="0" smtClean="0"/>
              <a:t>The </a:t>
            </a:r>
            <a:r>
              <a:rPr lang="en-US" dirty="0"/>
              <a:t>ancient Egyptians did not have closets</a:t>
            </a:r>
            <a:r>
              <a:rPr lang="en-US" dirty="0" smtClean="0"/>
              <a:t>, </a:t>
            </a:r>
            <a:r>
              <a:rPr lang="en-US" dirty="0"/>
              <a:t>things </a:t>
            </a:r>
            <a:r>
              <a:rPr lang="en-US" dirty="0" smtClean="0"/>
              <a:t>were </a:t>
            </a:r>
            <a:r>
              <a:rPr lang="en-US" dirty="0"/>
              <a:t>stored in baskets </a:t>
            </a:r>
            <a:r>
              <a:rPr lang="en-US" dirty="0" smtClean="0"/>
              <a:t>made of </a:t>
            </a:r>
            <a:r>
              <a:rPr lang="en-US" dirty="0"/>
              <a:t>reeds.</a:t>
            </a:r>
          </a:p>
        </p:txBody>
      </p:sp>
    </p:spTree>
    <p:extLst>
      <p:ext uri="{BB962C8B-B14F-4D97-AF65-F5344CB8AC3E}">
        <p14:creationId xmlns:p14="http://schemas.microsoft.com/office/powerpoint/2010/main" val="34380094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Gustav </a:t>
            </a:r>
            <a:r>
              <a:rPr lang="en-US" dirty="0" err="1" smtClean="0"/>
              <a:t>Stickley</a:t>
            </a:r>
            <a:r>
              <a:rPr lang="en-US" dirty="0" smtClean="0"/>
              <a:t>, 1912 </a:t>
            </a:r>
            <a:endParaRPr lang="en-US" dirty="0"/>
          </a:p>
        </p:txBody>
      </p:sp>
      <p:pic>
        <p:nvPicPr>
          <p:cNvPr id="4" name="Content Placeholder 3"/>
          <p:cNvPicPr>
            <a:picLocks noGrp="1" noChangeAspect="1"/>
          </p:cNvPicPr>
          <p:nvPr>
            <p:ph idx="1"/>
          </p:nvPr>
        </p:nvPicPr>
        <p:blipFill>
          <a:blip r:embed="rId2"/>
          <a:srcRect l="-40915" r="-40915"/>
          <a:stretch>
            <a:fillRect/>
          </a:stretch>
        </p:blipFill>
        <p:spPr>
          <a:xfrm>
            <a:off x="-1362596" y="1600200"/>
            <a:ext cx="8229600" cy="4525963"/>
          </a:xfrm>
        </p:spPr>
      </p:pic>
      <p:pic>
        <p:nvPicPr>
          <p:cNvPr id="3" name="Picture 2"/>
          <p:cNvPicPr>
            <a:picLocks noChangeAspect="1"/>
          </p:cNvPicPr>
          <p:nvPr/>
        </p:nvPicPr>
        <p:blipFill>
          <a:blip r:embed="rId3"/>
          <a:stretch>
            <a:fillRect/>
          </a:stretch>
        </p:blipFill>
        <p:spPr>
          <a:xfrm>
            <a:off x="5557932" y="1600200"/>
            <a:ext cx="2332180" cy="3470285"/>
          </a:xfrm>
          <a:prstGeom prst="rect">
            <a:avLst/>
          </a:prstGeom>
        </p:spPr>
      </p:pic>
    </p:spTree>
    <p:extLst>
      <p:ext uri="{BB962C8B-B14F-4D97-AF65-F5344CB8AC3E}">
        <p14:creationId xmlns:p14="http://schemas.microsoft.com/office/powerpoint/2010/main" val="408046123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 October 1901, </a:t>
            </a:r>
            <a:r>
              <a:rPr lang="en-US" dirty="0" err="1"/>
              <a:t>Stickley</a:t>
            </a:r>
            <a:r>
              <a:rPr lang="en-US" dirty="0"/>
              <a:t> published the first issue </a:t>
            </a:r>
            <a:r>
              <a:rPr lang="en-US" i="1" dirty="0"/>
              <a:t>of The Craftsman </a:t>
            </a:r>
            <a:r>
              <a:rPr lang="en-US" dirty="0"/>
              <a:t>magazine, an important vehicle for promoting Arts and Crafts philosophy as well as the products of his factory within the context of articles, reviews, and advertisements for a range of products of interest to the homemaker</a:t>
            </a:r>
            <a:r>
              <a:rPr lang="en-US" dirty="0" smtClean="0"/>
              <a:t>.</a:t>
            </a:r>
          </a:p>
          <a:p>
            <a:endParaRPr lang="en-US" dirty="0" smtClean="0"/>
          </a:p>
          <a:p>
            <a:r>
              <a:rPr lang="en-US" dirty="0" err="1"/>
              <a:t>Stickley's</a:t>
            </a:r>
            <a:r>
              <a:rPr lang="en-US" dirty="0"/>
              <a:t> new furniture reflected his ideals of simplicity, honesty in construction, and truth to materials. </a:t>
            </a:r>
            <a:endParaRPr lang="en-US" dirty="0" smtClean="0"/>
          </a:p>
          <a:p>
            <a:endParaRPr lang="en-US" dirty="0" smtClean="0"/>
          </a:p>
          <a:p>
            <a:r>
              <a:rPr lang="en-US" dirty="0" smtClean="0"/>
              <a:t>Unadorned</a:t>
            </a:r>
            <a:r>
              <a:rPr lang="en-US" dirty="0"/>
              <a:t>, plain surfaces were enlivened by the careful application of colorants so as not to obscure the grain of the wood and mortise and </a:t>
            </a:r>
            <a:r>
              <a:rPr lang="en-US" dirty="0" err="1"/>
              <a:t>tenon</a:t>
            </a:r>
            <a:r>
              <a:rPr lang="en-US" dirty="0"/>
              <a:t> joinery was exposed to emphasize the structural qualities of the works. </a:t>
            </a:r>
            <a:endParaRPr lang="en-US" dirty="0" smtClean="0"/>
          </a:p>
          <a:p>
            <a:endParaRPr lang="en-US" dirty="0"/>
          </a:p>
        </p:txBody>
      </p:sp>
    </p:spTree>
    <p:extLst>
      <p:ext uri="{BB962C8B-B14F-4D97-AF65-F5344CB8AC3E}">
        <p14:creationId xmlns:p14="http://schemas.microsoft.com/office/powerpoint/2010/main" val="627658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classic furniture joinery technique:</a:t>
            </a:r>
            <a:br>
              <a:rPr lang="en-US" dirty="0" smtClean="0"/>
            </a:br>
            <a:r>
              <a:rPr lang="en-US" dirty="0" smtClean="0"/>
              <a:t>mortise &amp; </a:t>
            </a:r>
            <a:r>
              <a:rPr lang="en-US" dirty="0" err="1" smtClean="0"/>
              <a:t>tenon</a:t>
            </a:r>
            <a:endParaRPr lang="en-US" dirty="0"/>
          </a:p>
        </p:txBody>
      </p:sp>
      <p:pic>
        <p:nvPicPr>
          <p:cNvPr id="4" name="Content Placeholder 3"/>
          <p:cNvPicPr>
            <a:picLocks noGrp="1" noChangeAspect="1"/>
          </p:cNvPicPr>
          <p:nvPr>
            <p:ph idx="1"/>
          </p:nvPr>
        </p:nvPicPr>
        <p:blipFill>
          <a:blip r:embed="rId2"/>
          <a:srcRect l="-65393" r="-65393"/>
          <a:stretch>
            <a:fillRect/>
          </a:stretch>
        </p:blipFill>
        <p:spPr>
          <a:xfrm>
            <a:off x="-929063" y="1600201"/>
            <a:ext cx="5049073" cy="2776796"/>
          </a:xfrm>
        </p:spPr>
      </p:pic>
      <p:pic>
        <p:nvPicPr>
          <p:cNvPr id="5" name="Picture 4"/>
          <p:cNvPicPr>
            <a:picLocks noChangeAspect="1"/>
          </p:cNvPicPr>
          <p:nvPr/>
        </p:nvPicPr>
        <p:blipFill>
          <a:blip r:embed="rId3"/>
          <a:stretch>
            <a:fillRect/>
          </a:stretch>
        </p:blipFill>
        <p:spPr>
          <a:xfrm>
            <a:off x="2950237" y="1600201"/>
            <a:ext cx="2643283" cy="2777210"/>
          </a:xfrm>
          <a:prstGeom prst="rect">
            <a:avLst/>
          </a:prstGeom>
        </p:spPr>
      </p:pic>
      <p:pic>
        <p:nvPicPr>
          <p:cNvPr id="6" name="Picture 5"/>
          <p:cNvPicPr>
            <a:picLocks noChangeAspect="1"/>
          </p:cNvPicPr>
          <p:nvPr/>
        </p:nvPicPr>
        <p:blipFill>
          <a:blip r:embed="rId4"/>
          <a:stretch>
            <a:fillRect/>
          </a:stretch>
        </p:blipFill>
        <p:spPr>
          <a:xfrm>
            <a:off x="5715707" y="1600201"/>
            <a:ext cx="3241039" cy="2744080"/>
          </a:xfrm>
          <a:prstGeom prst="rect">
            <a:avLst/>
          </a:prstGeom>
        </p:spPr>
      </p:pic>
    </p:spTree>
    <p:extLst>
      <p:ext uri="{BB962C8B-B14F-4D97-AF65-F5344CB8AC3E}">
        <p14:creationId xmlns:p14="http://schemas.microsoft.com/office/powerpoint/2010/main" val="30366432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27814" r="-27814"/>
          <a:stretch>
            <a:fillRect/>
          </a:stretch>
        </p:blipFill>
        <p:spPr/>
      </p:pic>
    </p:spTree>
    <p:extLst>
      <p:ext uri="{BB962C8B-B14F-4D97-AF65-F5344CB8AC3E}">
        <p14:creationId xmlns:p14="http://schemas.microsoft.com/office/powerpoint/2010/main" val="126257272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‘Morris’ chair by </a:t>
            </a:r>
            <a:r>
              <a:rPr lang="en-US" dirty="0" err="1" smtClean="0"/>
              <a:t>Stickley</a:t>
            </a:r>
            <a:endParaRPr lang="en-US" dirty="0"/>
          </a:p>
        </p:txBody>
      </p:sp>
      <p:pic>
        <p:nvPicPr>
          <p:cNvPr id="4" name="Content Placeholder 3"/>
          <p:cNvPicPr>
            <a:picLocks noGrp="1" noChangeAspect="1"/>
          </p:cNvPicPr>
          <p:nvPr>
            <p:ph idx="1"/>
          </p:nvPr>
        </p:nvPicPr>
        <p:blipFill>
          <a:blip r:embed="rId2"/>
          <a:srcRect l="-40915" r="-40915"/>
          <a:stretch>
            <a:fillRect/>
          </a:stretch>
        </p:blipFill>
        <p:spPr/>
      </p:pic>
    </p:spTree>
    <p:extLst>
      <p:ext uri="{BB962C8B-B14F-4D97-AF65-F5344CB8AC3E}">
        <p14:creationId xmlns:p14="http://schemas.microsoft.com/office/powerpoint/2010/main" val="2895779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‘Prairie Chair’ by </a:t>
            </a:r>
            <a:r>
              <a:rPr lang="en-US" dirty="0" err="1" smtClean="0"/>
              <a:t>Stickley</a:t>
            </a:r>
            <a:r>
              <a:rPr lang="en-US" dirty="0" smtClean="0"/>
              <a:t> </a:t>
            </a:r>
            <a:endParaRPr lang="en-US" dirty="0"/>
          </a:p>
        </p:txBody>
      </p:sp>
      <p:pic>
        <p:nvPicPr>
          <p:cNvPr id="4" name="Content Placeholder 3"/>
          <p:cNvPicPr>
            <a:picLocks noGrp="1" noChangeAspect="1"/>
          </p:cNvPicPr>
          <p:nvPr>
            <p:ph idx="1"/>
          </p:nvPr>
        </p:nvPicPr>
        <p:blipFill>
          <a:blip r:embed="rId2"/>
          <a:srcRect l="-10610" r="-10610"/>
          <a:stretch>
            <a:fillRect/>
          </a:stretch>
        </p:blipFill>
        <p:spPr/>
      </p:pic>
    </p:spTree>
    <p:extLst>
      <p:ext uri="{BB962C8B-B14F-4D97-AF65-F5344CB8AC3E}">
        <p14:creationId xmlns:p14="http://schemas.microsoft.com/office/powerpoint/2010/main" val="10410721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Stickley</a:t>
            </a:r>
            <a:r>
              <a:rPr lang="en-US" dirty="0" smtClean="0"/>
              <a:t> ‘Prairie Chair’</a:t>
            </a:r>
            <a:endParaRPr lang="en-US" dirty="0"/>
          </a:p>
        </p:txBody>
      </p:sp>
      <p:pic>
        <p:nvPicPr>
          <p:cNvPr id="4" name="Content Placeholder 3"/>
          <p:cNvPicPr>
            <a:picLocks noGrp="1" noChangeAspect="1"/>
          </p:cNvPicPr>
          <p:nvPr>
            <p:ph idx="1"/>
          </p:nvPr>
        </p:nvPicPr>
        <p:blipFill>
          <a:blip r:embed="rId2"/>
          <a:srcRect l="-21096" r="-21096"/>
          <a:stretch>
            <a:fillRect/>
          </a:stretch>
        </p:blipFill>
        <p:spPr/>
      </p:pic>
    </p:spTree>
    <p:extLst>
      <p:ext uri="{BB962C8B-B14F-4D97-AF65-F5344CB8AC3E}">
        <p14:creationId xmlns:p14="http://schemas.microsoft.com/office/powerpoint/2010/main" val="1765196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Modernism</a:t>
            </a:r>
            <a:br>
              <a:rPr lang="en-US" dirty="0" smtClean="0"/>
            </a:br>
            <a:r>
              <a:rPr lang="en-US" dirty="0" smtClean="0"/>
              <a:t>1910 + - to 1970 + -</a:t>
            </a:r>
            <a:endParaRPr lang="en-US" dirty="0"/>
          </a:p>
        </p:txBody>
      </p:sp>
      <p:sp>
        <p:nvSpPr>
          <p:cNvPr id="3" name="Content Placeholder 2"/>
          <p:cNvSpPr>
            <a:spLocks noGrp="1"/>
          </p:cNvSpPr>
          <p:nvPr>
            <p:ph idx="1"/>
          </p:nvPr>
        </p:nvSpPr>
        <p:spPr/>
        <p:txBody>
          <a:bodyPr/>
          <a:lstStyle/>
          <a:p>
            <a:pPr marL="0" indent="0">
              <a:buNone/>
            </a:pPr>
            <a:r>
              <a:rPr lang="en-US" dirty="0"/>
              <a:t> </a:t>
            </a:r>
            <a:r>
              <a:rPr lang="en-US" dirty="0" smtClean="0"/>
              <a:t>    </a:t>
            </a:r>
            <a:r>
              <a:rPr lang="en-US" sz="2800" dirty="0" smtClean="0"/>
              <a:t> </a:t>
            </a:r>
          </a:p>
          <a:p>
            <a:r>
              <a:rPr lang="en-US" dirty="0"/>
              <a:t>A</a:t>
            </a:r>
            <a:r>
              <a:rPr lang="en-US" dirty="0" smtClean="0"/>
              <a:t> </a:t>
            </a:r>
            <a:r>
              <a:rPr lang="en-US" dirty="0"/>
              <a:t>socially progressive trend of thought that affirms the power of human beings to create, improve and reshape their environment with the aid of practical experimentation, scientific knowledge, and </a:t>
            </a:r>
            <a:r>
              <a:rPr lang="en-US" dirty="0" smtClean="0"/>
              <a:t>technology.</a:t>
            </a:r>
            <a:endParaRPr lang="en-US" dirty="0"/>
          </a:p>
        </p:txBody>
      </p:sp>
    </p:spTree>
    <p:extLst>
      <p:ext uri="{BB962C8B-B14F-4D97-AF65-F5344CB8AC3E}">
        <p14:creationId xmlns:p14="http://schemas.microsoft.com/office/powerpoint/2010/main" val="493830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Modernism:  1910 +-  to 1970 +-</a:t>
            </a:r>
            <a:endParaRPr lang="en-US" sz="2400" dirty="0"/>
          </a:p>
        </p:txBody>
      </p:sp>
      <p:sp>
        <p:nvSpPr>
          <p:cNvPr id="3" name="Content Placeholder 2"/>
          <p:cNvSpPr>
            <a:spLocks noGrp="1"/>
          </p:cNvSpPr>
          <p:nvPr>
            <p:ph idx="1"/>
          </p:nvPr>
        </p:nvSpPr>
        <p:spPr/>
        <p:txBody>
          <a:bodyPr/>
          <a:lstStyle/>
          <a:p>
            <a:r>
              <a:rPr lang="en-US" dirty="0"/>
              <a:t>The approach of the Modernist architects </a:t>
            </a:r>
            <a:r>
              <a:rPr lang="en-US" dirty="0" smtClean="0"/>
              <a:t>(1910 – 1970) was </a:t>
            </a:r>
            <a:r>
              <a:rPr lang="en-US" dirty="0"/>
              <a:t>to reduce buildings to pure forms, removing historical references and ornament in favor of functionalist details. </a:t>
            </a:r>
            <a:endParaRPr lang="en-US" dirty="0" smtClean="0"/>
          </a:p>
          <a:p>
            <a:endParaRPr lang="en-US" dirty="0" smtClean="0"/>
          </a:p>
          <a:p>
            <a:r>
              <a:rPr lang="en-US" dirty="0" smtClean="0"/>
              <a:t>Buildings </a:t>
            </a:r>
            <a:r>
              <a:rPr lang="en-US" dirty="0"/>
              <a:t>that displayed their construction and structure, exposing steel beams and concrete surfaces instead of hiding them behind traditional forms, were seen as beautiful in their own right. </a:t>
            </a:r>
            <a:endParaRPr lang="en-US" dirty="0" smtClean="0"/>
          </a:p>
          <a:p>
            <a:endParaRPr lang="en-US" dirty="0" smtClean="0"/>
          </a:p>
          <a:p>
            <a:r>
              <a:rPr lang="en-US" dirty="0" smtClean="0"/>
              <a:t>Architects </a:t>
            </a:r>
            <a:r>
              <a:rPr lang="en-US" dirty="0"/>
              <a:t>such as </a:t>
            </a:r>
            <a:r>
              <a:rPr lang="en-US" dirty="0" err="1"/>
              <a:t>Mies</a:t>
            </a:r>
            <a:r>
              <a:rPr lang="en-US" dirty="0"/>
              <a:t> van der </a:t>
            </a:r>
            <a:r>
              <a:rPr lang="en-US" dirty="0" err="1"/>
              <a:t>Rohe</a:t>
            </a:r>
            <a:r>
              <a:rPr lang="en-US" dirty="0"/>
              <a:t> worked to create beauty based on the inherent qualities of building materials and modern construction techniques, trading traditional historic forms for simplified geometric forms, celebrating the new means and methods made possible by the Industrial Revolution.</a:t>
            </a:r>
          </a:p>
        </p:txBody>
      </p:sp>
    </p:spTree>
    <p:extLst>
      <p:ext uri="{BB962C8B-B14F-4D97-AF65-F5344CB8AC3E}">
        <p14:creationId xmlns:p14="http://schemas.microsoft.com/office/powerpoint/2010/main" val="36277069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Modernism</a:t>
            </a:r>
            <a:endParaRPr lang="en-US" dirty="0"/>
          </a:p>
        </p:txBody>
      </p:sp>
      <p:sp>
        <p:nvSpPr>
          <p:cNvPr id="3" name="Content Placeholder 2"/>
          <p:cNvSpPr>
            <a:spLocks noGrp="1"/>
          </p:cNvSpPr>
          <p:nvPr>
            <p:ph idx="1"/>
          </p:nvPr>
        </p:nvSpPr>
        <p:spPr/>
        <p:txBody>
          <a:bodyPr>
            <a:normAutofit/>
          </a:bodyPr>
          <a:lstStyle/>
          <a:p>
            <a:r>
              <a:rPr lang="en-US" dirty="0"/>
              <a:t>In essence, what </a:t>
            </a:r>
            <a:r>
              <a:rPr lang="en-US" dirty="0" smtClean="0"/>
              <a:t>Modernism proposed </a:t>
            </a:r>
            <a:r>
              <a:rPr lang="en-US" dirty="0"/>
              <a:t>was a change from what was happening </a:t>
            </a:r>
            <a:r>
              <a:rPr lang="en-US" dirty="0" smtClean="0"/>
              <a:t>(19th </a:t>
            </a:r>
            <a:r>
              <a:rPr lang="en-US" dirty="0"/>
              <a:t>century academic and historicist traditions) to a better kind of life </a:t>
            </a:r>
            <a:r>
              <a:rPr lang="en-US" dirty="0" smtClean="0"/>
              <a:t>through </a:t>
            </a:r>
            <a:r>
              <a:rPr lang="en-US" dirty="0"/>
              <a:t>industries and </a:t>
            </a:r>
            <a:r>
              <a:rPr lang="en-US" dirty="0" smtClean="0"/>
              <a:t>technology.</a:t>
            </a:r>
          </a:p>
          <a:p>
            <a:endParaRPr lang="en-US" dirty="0" smtClean="0"/>
          </a:p>
          <a:p>
            <a:r>
              <a:rPr lang="en-US" dirty="0"/>
              <a:t>Modern </a:t>
            </a:r>
            <a:r>
              <a:rPr lang="en-US" dirty="0" smtClean="0"/>
              <a:t>architecture </a:t>
            </a:r>
            <a:r>
              <a:rPr lang="en-US" dirty="0"/>
              <a:t>is a style defined by simplification of form and the elimination of ornament. </a:t>
            </a:r>
            <a:endParaRPr lang="en-US" dirty="0" smtClean="0"/>
          </a:p>
          <a:p>
            <a:endParaRPr lang="en-US" dirty="0" smtClean="0"/>
          </a:p>
          <a:p>
            <a:r>
              <a:rPr lang="en-US" dirty="0" smtClean="0"/>
              <a:t>It arose </a:t>
            </a:r>
            <a:r>
              <a:rPr lang="en-US" dirty="0"/>
              <a:t>in the first half of the 20th century and it </a:t>
            </a:r>
            <a:r>
              <a:rPr lang="en-US" dirty="0" smtClean="0"/>
              <a:t>gained </a:t>
            </a:r>
            <a:r>
              <a:rPr lang="en-US" dirty="0"/>
              <a:t>popularity </a:t>
            </a:r>
            <a:r>
              <a:rPr lang="en-US" dirty="0" smtClean="0"/>
              <a:t>after World War II.</a:t>
            </a:r>
          </a:p>
        </p:txBody>
      </p:sp>
    </p:spTree>
    <p:extLst>
      <p:ext uri="{BB962C8B-B14F-4D97-AF65-F5344CB8AC3E}">
        <p14:creationId xmlns:p14="http://schemas.microsoft.com/office/powerpoint/2010/main" val="3929457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Egyptian furniture</a:t>
            </a:r>
            <a:r>
              <a:rPr lang="en-US" sz="1800" dirty="0" smtClean="0"/>
              <a:t/>
            </a:r>
            <a:br>
              <a:rPr lang="en-US" sz="1800" dirty="0" smtClean="0"/>
            </a:br>
            <a:r>
              <a:rPr lang="en-US" sz="1800" dirty="0"/>
              <a:t>C</a:t>
            </a:r>
            <a:r>
              <a:rPr lang="en-US" sz="1800" dirty="0" smtClean="0"/>
              <a:t>ouch </a:t>
            </a:r>
            <a:r>
              <a:rPr lang="en-US" sz="1800" dirty="0"/>
              <a:t>with lion sides and high curling tail. The face shows the nose, eye frames and tear drops of blue glass.</a:t>
            </a:r>
          </a:p>
        </p:txBody>
      </p:sp>
      <p:pic>
        <p:nvPicPr>
          <p:cNvPr id="4" name="Content Placeholder 3"/>
          <p:cNvPicPr>
            <a:picLocks noGrp="1" noChangeAspect="1"/>
          </p:cNvPicPr>
          <p:nvPr>
            <p:ph idx="1"/>
          </p:nvPr>
        </p:nvPicPr>
        <p:blipFill>
          <a:blip r:embed="rId2"/>
          <a:srcRect t="-3112" b="-3112"/>
          <a:stretch>
            <a:fillRect/>
          </a:stretch>
        </p:blipFill>
        <p:spPr/>
      </p:pic>
    </p:spTree>
    <p:extLst>
      <p:ext uri="{BB962C8B-B14F-4D97-AF65-F5344CB8AC3E}">
        <p14:creationId xmlns:p14="http://schemas.microsoft.com/office/powerpoint/2010/main" val="19379952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Some movements that defined modern architecture included International Style and De </a:t>
            </a:r>
            <a:r>
              <a:rPr lang="en-US" dirty="0" err="1"/>
              <a:t>Stijl</a:t>
            </a:r>
            <a:r>
              <a:rPr lang="en-US" dirty="0"/>
              <a:t>. </a:t>
            </a:r>
            <a:endParaRPr lang="en-US" dirty="0" smtClean="0"/>
          </a:p>
          <a:p>
            <a:endParaRPr lang="en-US" dirty="0"/>
          </a:p>
          <a:p>
            <a:r>
              <a:rPr lang="en-US" dirty="0"/>
              <a:t>Modern architecture began as an intellectual movement in Europe and was taken up in the USA. </a:t>
            </a:r>
            <a:endParaRPr lang="en-US" dirty="0" smtClean="0"/>
          </a:p>
          <a:p>
            <a:endParaRPr lang="en-US" dirty="0" smtClean="0"/>
          </a:p>
          <a:p>
            <a:r>
              <a:rPr lang="en-US" dirty="0" smtClean="0"/>
              <a:t>Some of the </a:t>
            </a:r>
            <a:r>
              <a:rPr lang="en-US" dirty="0"/>
              <a:t>most important </a:t>
            </a:r>
            <a:r>
              <a:rPr lang="en-US" dirty="0" smtClean="0"/>
              <a:t>of the Modern architects </a:t>
            </a:r>
            <a:r>
              <a:rPr lang="en-US" dirty="0"/>
              <a:t>in Europe were Le Corbusier, Walter Gropius and </a:t>
            </a:r>
            <a:r>
              <a:rPr lang="en-US" dirty="0" err="1"/>
              <a:t>Mies</a:t>
            </a:r>
            <a:r>
              <a:rPr lang="en-US" dirty="0"/>
              <a:t> Van der </a:t>
            </a:r>
            <a:r>
              <a:rPr lang="en-US" dirty="0" err="1" smtClean="0"/>
              <a:t>Rohe</a:t>
            </a:r>
            <a:r>
              <a:rPr lang="en-US" dirty="0" smtClean="0"/>
              <a:t>.</a:t>
            </a:r>
          </a:p>
          <a:p>
            <a:endParaRPr lang="en-US" dirty="0" smtClean="0"/>
          </a:p>
          <a:p>
            <a:r>
              <a:rPr lang="en-US" dirty="0" smtClean="0"/>
              <a:t>In the USA, </a:t>
            </a:r>
            <a:r>
              <a:rPr lang="en-US" dirty="0"/>
              <a:t>Frank </a:t>
            </a:r>
            <a:r>
              <a:rPr lang="en-US" dirty="0" smtClean="0"/>
              <a:t>Lloyd Wright,  Phillip Johnson, and the Chicago based office of Skidmore</a:t>
            </a:r>
            <a:r>
              <a:rPr lang="en-US" dirty="0"/>
              <a:t>, Owings and Merrill were </a:t>
            </a:r>
            <a:r>
              <a:rPr lang="en-US" dirty="0" smtClean="0"/>
              <a:t>Modern pioneers </a:t>
            </a:r>
            <a:r>
              <a:rPr lang="en-US" dirty="0"/>
              <a:t>as well.</a:t>
            </a:r>
          </a:p>
          <a:p>
            <a:endParaRPr lang="en-US" dirty="0"/>
          </a:p>
        </p:txBody>
      </p:sp>
    </p:spTree>
    <p:extLst>
      <p:ext uri="{BB962C8B-B14F-4D97-AF65-F5344CB8AC3E}">
        <p14:creationId xmlns:p14="http://schemas.microsoft.com/office/powerpoint/2010/main" val="22124614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De </a:t>
            </a:r>
            <a:r>
              <a:rPr lang="en-US" sz="2000" dirty="0" err="1" smtClean="0"/>
              <a:t>Stijl</a:t>
            </a:r>
            <a:r>
              <a:rPr lang="en-US" sz="2000" dirty="0" smtClean="0"/>
              <a:t> (Dutch for ‘the style) design</a:t>
            </a:r>
            <a:br>
              <a:rPr lang="en-US" sz="2000" dirty="0" smtClean="0"/>
            </a:br>
            <a:r>
              <a:rPr lang="en-US" sz="2000" dirty="0" smtClean="0"/>
              <a:t>Schroeder House, located in Utrecht, Netherlands designed by</a:t>
            </a:r>
            <a:br>
              <a:rPr lang="en-US" sz="2000" dirty="0" smtClean="0"/>
            </a:br>
            <a:r>
              <a:rPr lang="en-US" sz="2000" dirty="0" err="1" smtClean="0"/>
              <a:t>Gerrit</a:t>
            </a:r>
            <a:r>
              <a:rPr lang="en-US" sz="2000" dirty="0" smtClean="0"/>
              <a:t> </a:t>
            </a:r>
            <a:r>
              <a:rPr lang="en-US" sz="2000" dirty="0" err="1" smtClean="0"/>
              <a:t>Reitveld</a:t>
            </a:r>
            <a:r>
              <a:rPr lang="en-US" sz="2000" dirty="0" smtClean="0"/>
              <a:t> in 1924</a:t>
            </a:r>
            <a:endParaRPr lang="en-US" sz="2000"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7731638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of Western Europe</a:t>
            </a:r>
            <a:endParaRPr lang="en-US" dirty="0"/>
          </a:p>
        </p:txBody>
      </p:sp>
      <p:pic>
        <p:nvPicPr>
          <p:cNvPr id="6" name="Content Placeholder 5"/>
          <p:cNvPicPr>
            <a:picLocks noGrp="1" noChangeAspect="1"/>
          </p:cNvPicPr>
          <p:nvPr>
            <p:ph idx="1"/>
          </p:nvPr>
        </p:nvPicPr>
        <p:blipFill>
          <a:blip r:embed="rId2"/>
          <a:srcRect l="-65362" r="-65362"/>
          <a:stretch>
            <a:fillRect/>
          </a:stretch>
        </p:blipFill>
        <p:spPr/>
      </p:pic>
    </p:spTree>
    <p:extLst>
      <p:ext uri="{BB962C8B-B14F-4D97-AF65-F5344CB8AC3E}">
        <p14:creationId xmlns:p14="http://schemas.microsoft.com/office/powerpoint/2010/main" val="18664454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Schroeder House interior</a:t>
            </a:r>
            <a:endParaRPr lang="en-US" dirty="0"/>
          </a:p>
        </p:txBody>
      </p:sp>
      <p:pic>
        <p:nvPicPr>
          <p:cNvPr id="4" name="Content Placeholder 3"/>
          <p:cNvPicPr>
            <a:picLocks noGrp="1" noChangeAspect="1"/>
          </p:cNvPicPr>
          <p:nvPr>
            <p:ph idx="1"/>
          </p:nvPr>
        </p:nvPicPr>
        <p:blipFill>
          <a:blip r:embed="rId2"/>
          <a:srcRect l="-6921" r="-6921"/>
          <a:stretch>
            <a:fillRect/>
          </a:stretch>
        </p:blipFill>
        <p:spPr/>
      </p:pic>
    </p:spTree>
    <p:extLst>
      <p:ext uri="{BB962C8B-B14F-4D97-AF65-F5344CB8AC3E}">
        <p14:creationId xmlns:p14="http://schemas.microsoft.com/office/powerpoint/2010/main" val="5033404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World War 1: </a:t>
            </a:r>
            <a:br>
              <a:rPr lang="en-US" dirty="0" smtClean="0"/>
            </a:br>
            <a:r>
              <a:rPr lang="en-US" dirty="0" smtClean="0"/>
              <a:t>1918 - 1930</a:t>
            </a:r>
            <a:endParaRPr lang="en-US" dirty="0"/>
          </a:p>
        </p:txBody>
      </p:sp>
      <p:sp>
        <p:nvSpPr>
          <p:cNvPr id="3" name="Content Placeholder 2"/>
          <p:cNvSpPr>
            <a:spLocks noGrp="1"/>
          </p:cNvSpPr>
          <p:nvPr>
            <p:ph idx="1"/>
          </p:nvPr>
        </p:nvSpPr>
        <p:spPr/>
        <p:txBody>
          <a:bodyPr/>
          <a:lstStyle/>
          <a:p>
            <a:r>
              <a:rPr lang="en-US" dirty="0"/>
              <a:t>A</a:t>
            </a:r>
            <a:r>
              <a:rPr lang="en-US" dirty="0" smtClean="0"/>
              <a:t>fter </a:t>
            </a:r>
            <a:r>
              <a:rPr lang="en-US" dirty="0"/>
              <a:t>World War I</a:t>
            </a:r>
            <a:r>
              <a:rPr lang="en-US" dirty="0" smtClean="0"/>
              <a:t>,(1914-1918) </a:t>
            </a:r>
            <a:r>
              <a:rPr lang="en-US" dirty="0"/>
              <a:t>pioneering modernist architects sought to develop a completely new style appropriate for a new post-war social and economic order, focused on meeting the needs of the middle and working classes</a:t>
            </a:r>
            <a:r>
              <a:rPr lang="en-US" dirty="0" smtClean="0"/>
              <a:t>.</a:t>
            </a:r>
          </a:p>
          <a:p>
            <a:endParaRPr lang="en-US" dirty="0"/>
          </a:p>
          <a:p>
            <a:r>
              <a:rPr lang="en-US" dirty="0" smtClean="0"/>
              <a:t> </a:t>
            </a:r>
            <a:r>
              <a:rPr lang="en-US" dirty="0"/>
              <a:t>They rejected the architectural practice of the academic refinement of historical styles which served the rapidly declining aristocratic order.</a:t>
            </a:r>
          </a:p>
        </p:txBody>
      </p:sp>
    </p:spTree>
    <p:extLst>
      <p:ext uri="{BB962C8B-B14F-4D97-AF65-F5344CB8AC3E}">
        <p14:creationId xmlns:p14="http://schemas.microsoft.com/office/powerpoint/2010/main" val="25561904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house is a machine for living”</a:t>
            </a:r>
            <a:br>
              <a:rPr lang="en-US" dirty="0" smtClean="0"/>
            </a:br>
            <a:r>
              <a:rPr lang="en-US" sz="2000" dirty="0" smtClean="0"/>
              <a:t>Le Corbusier</a:t>
            </a:r>
            <a:endParaRPr lang="en-US" sz="2000" dirty="0"/>
          </a:p>
        </p:txBody>
      </p:sp>
      <p:sp>
        <p:nvSpPr>
          <p:cNvPr id="3" name="Content Placeholder 2"/>
          <p:cNvSpPr>
            <a:spLocks noGrp="1"/>
          </p:cNvSpPr>
          <p:nvPr>
            <p:ph idx="1"/>
          </p:nvPr>
        </p:nvSpPr>
        <p:spPr/>
        <p:txBody>
          <a:bodyPr/>
          <a:lstStyle/>
          <a:p>
            <a:pPr marL="0" indent="0">
              <a:buNone/>
            </a:pPr>
            <a:r>
              <a:rPr lang="en-US" dirty="0"/>
              <a:t>A house would be a "machine for living," not reducing man to the level </a:t>
            </a:r>
            <a:r>
              <a:rPr lang="en-US" dirty="0" smtClean="0"/>
              <a:t>of  an automaton (a robot)  but uplifting him by being in a precise, highly functional, machine like environment. </a:t>
            </a:r>
          </a:p>
          <a:p>
            <a:pPr marL="0" indent="0">
              <a:buNone/>
            </a:pPr>
            <a:endParaRPr lang="en-US" dirty="0">
              <a:hlinkClick r:id="rId2"/>
            </a:endParaRPr>
          </a:p>
          <a:p>
            <a:pPr marL="0" indent="0">
              <a:buNone/>
            </a:pPr>
            <a:endParaRPr lang="en-US" dirty="0" smtClean="0">
              <a:hlinkClick r:id="rId2"/>
            </a:endParaRPr>
          </a:p>
          <a:p>
            <a:pPr marL="0" indent="0">
              <a:buNone/>
            </a:pPr>
            <a:endParaRPr lang="en-US" dirty="0">
              <a:hlinkClick r:id="rId2"/>
            </a:endParaRPr>
          </a:p>
          <a:p>
            <a:pPr marL="0" indent="0">
              <a:buNone/>
            </a:pPr>
            <a:endParaRPr lang="en-US" dirty="0" smtClean="0">
              <a:hlinkClick r:id="rId2"/>
            </a:endParaRPr>
          </a:p>
          <a:p>
            <a:endParaRPr lang="en-US" dirty="0" smtClean="0"/>
          </a:p>
        </p:txBody>
      </p:sp>
      <p:pic>
        <p:nvPicPr>
          <p:cNvPr id="4" name="Picture 3"/>
          <p:cNvPicPr>
            <a:picLocks noChangeAspect="1"/>
          </p:cNvPicPr>
          <p:nvPr/>
        </p:nvPicPr>
        <p:blipFill>
          <a:blip r:embed="rId3"/>
          <a:stretch>
            <a:fillRect/>
          </a:stretch>
        </p:blipFill>
        <p:spPr>
          <a:xfrm>
            <a:off x="1794426" y="2832817"/>
            <a:ext cx="5868914" cy="3908673"/>
          </a:xfrm>
          <a:prstGeom prst="rect">
            <a:avLst/>
          </a:prstGeom>
        </p:spPr>
      </p:pic>
    </p:spTree>
    <p:extLst>
      <p:ext uri="{BB962C8B-B14F-4D97-AF65-F5344CB8AC3E}">
        <p14:creationId xmlns:p14="http://schemas.microsoft.com/office/powerpoint/2010/main" val="242819622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Le Corbusier's Villa Savoye: A Machine For Living</a:t>
            </a:r>
            <a:br>
              <a:rPr lang="en-US" dirty="0">
                <a:hlinkClick r:id="rId2"/>
              </a:rPr>
            </a:br>
            <a:r>
              <a:rPr lang="en-US" sz="1800" dirty="0">
                <a:hlinkClick r:id="rId2"/>
              </a:rPr>
              <a:t>(a 4 minute video)</a:t>
            </a:r>
            <a:endParaRPr lang="en-US" dirty="0"/>
          </a:p>
        </p:txBody>
      </p:sp>
      <p:sp>
        <p:nvSpPr>
          <p:cNvPr id="3" name="Content Placeholder 2"/>
          <p:cNvSpPr>
            <a:spLocks noGrp="1"/>
          </p:cNvSpPr>
          <p:nvPr>
            <p:ph idx="1"/>
          </p:nvPr>
        </p:nvSpPr>
        <p:spPr/>
        <p:txBody>
          <a:bodyPr/>
          <a:lstStyle/>
          <a:p>
            <a:r>
              <a:rPr lang="en-US" dirty="0" smtClean="0">
                <a:hlinkClick r:id="rId3"/>
              </a:rPr>
              <a:t>Columbia University:  Architecture in 360 degrees</a:t>
            </a:r>
            <a:endParaRPr lang="en-US" dirty="0" smtClean="0"/>
          </a:p>
          <a:p>
            <a:endParaRPr lang="en-US" dirty="0"/>
          </a:p>
          <a:p>
            <a:r>
              <a:rPr lang="en-US" dirty="0" smtClean="0"/>
              <a:t>Excellent 360 degree views of the Villa </a:t>
            </a:r>
            <a:r>
              <a:rPr lang="en-US" dirty="0" err="1" smtClean="0"/>
              <a:t>Savoye</a:t>
            </a:r>
            <a:r>
              <a:rPr lang="en-US" dirty="0" smtClean="0"/>
              <a:t> </a:t>
            </a:r>
          </a:p>
          <a:p>
            <a:r>
              <a:rPr lang="en-US" dirty="0" smtClean="0"/>
              <a:t>(and other buildings as well)</a:t>
            </a:r>
            <a:endParaRPr lang="en-US" dirty="0"/>
          </a:p>
        </p:txBody>
      </p:sp>
    </p:spTree>
    <p:extLst>
      <p:ext uri="{BB962C8B-B14F-4D97-AF65-F5344CB8AC3E}">
        <p14:creationId xmlns:p14="http://schemas.microsoft.com/office/powerpoint/2010/main" val="45819207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Farnsworth </a:t>
            </a:r>
            <a:r>
              <a:rPr lang="en-US" dirty="0" smtClean="0">
                <a:hlinkClick r:id="rId2"/>
              </a:rPr>
              <a:t>House</a:t>
            </a:r>
            <a:br>
              <a:rPr lang="en-US" dirty="0" smtClean="0">
                <a:hlinkClick r:id="rId2"/>
              </a:rPr>
            </a:br>
            <a:r>
              <a:rPr lang="en-US" sz="2400" dirty="0" smtClean="0"/>
              <a:t>designed by </a:t>
            </a:r>
            <a:r>
              <a:rPr lang="en-US" sz="2400" dirty="0" err="1" smtClean="0"/>
              <a:t>Mies</a:t>
            </a:r>
            <a:r>
              <a:rPr lang="en-US" sz="2400" dirty="0" smtClean="0"/>
              <a:t> van der </a:t>
            </a:r>
            <a:r>
              <a:rPr lang="en-US" sz="2400" dirty="0" err="1" smtClean="0"/>
              <a:t>Rohe</a:t>
            </a:r>
            <a:r>
              <a:rPr lang="en-US" sz="2400" dirty="0" smtClean="0"/>
              <a:t>, 1949</a:t>
            </a:r>
            <a:endParaRPr lang="en-US" sz="2400" dirty="0"/>
          </a:p>
        </p:txBody>
      </p:sp>
      <p:pic>
        <p:nvPicPr>
          <p:cNvPr id="4" name="Content Placeholder 3"/>
          <p:cNvPicPr>
            <a:picLocks noGrp="1" noChangeAspect="1"/>
          </p:cNvPicPr>
          <p:nvPr>
            <p:ph idx="1"/>
          </p:nvPr>
        </p:nvPicPr>
        <p:blipFill>
          <a:blip r:embed="rId3"/>
          <a:srcRect l="-18111" r="-18111"/>
          <a:stretch>
            <a:fillRect/>
          </a:stretch>
        </p:blipFill>
        <p:spPr>
          <a:xfrm>
            <a:off x="605910" y="1681985"/>
            <a:ext cx="8080890" cy="4444178"/>
          </a:xfrm>
        </p:spPr>
      </p:pic>
    </p:spTree>
    <p:extLst>
      <p:ext uri="{BB962C8B-B14F-4D97-AF65-F5344CB8AC3E}">
        <p14:creationId xmlns:p14="http://schemas.microsoft.com/office/powerpoint/2010/main" val="62052758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 is more” </a:t>
            </a:r>
            <a:br>
              <a:rPr lang="en-US" dirty="0" smtClean="0"/>
            </a:br>
            <a:r>
              <a:rPr lang="en-US" sz="2000" dirty="0" smtClean="0"/>
              <a:t>expressed </a:t>
            </a:r>
            <a:r>
              <a:rPr lang="en-US" sz="2000" dirty="0" err="1" smtClean="0"/>
              <a:t>Mies</a:t>
            </a:r>
            <a:r>
              <a:rPr lang="en-US" sz="2000" dirty="0" smtClean="0"/>
              <a:t> van de </a:t>
            </a:r>
            <a:r>
              <a:rPr lang="en-US" sz="2000" dirty="0" err="1" smtClean="0"/>
              <a:t>Rohe’s</a:t>
            </a:r>
            <a:r>
              <a:rPr lang="en-US" sz="2000" dirty="0" smtClean="0"/>
              <a:t> minimalist aesthetic</a:t>
            </a:r>
            <a:endParaRPr lang="en-US" sz="2000" dirty="0"/>
          </a:p>
        </p:txBody>
      </p:sp>
      <p:pic>
        <p:nvPicPr>
          <p:cNvPr id="4" name="Content Placeholder 3"/>
          <p:cNvPicPr>
            <a:picLocks noGrp="1" noChangeAspect="1"/>
          </p:cNvPicPr>
          <p:nvPr>
            <p:ph idx="1"/>
          </p:nvPr>
        </p:nvPicPr>
        <p:blipFill>
          <a:blip r:embed="rId2"/>
          <a:srcRect l="-18149" r="-18149"/>
          <a:stretch>
            <a:fillRect/>
          </a:stretch>
        </p:blipFill>
        <p:spPr/>
      </p:pic>
    </p:spTree>
    <p:extLst>
      <p:ext uri="{BB962C8B-B14F-4D97-AF65-F5344CB8AC3E}">
        <p14:creationId xmlns:p14="http://schemas.microsoft.com/office/powerpoint/2010/main" val="347618827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Farnsworth House interior</a:t>
            </a:r>
            <a:endParaRPr lang="en-US" dirty="0"/>
          </a:p>
        </p:txBody>
      </p:sp>
      <p:pic>
        <p:nvPicPr>
          <p:cNvPr id="4" name="Content Placeholder 3"/>
          <p:cNvPicPr>
            <a:picLocks noGrp="1" noChangeAspect="1"/>
          </p:cNvPicPr>
          <p:nvPr>
            <p:ph idx="1"/>
          </p:nvPr>
        </p:nvPicPr>
        <p:blipFill>
          <a:blip r:embed="rId2"/>
          <a:srcRect l="-18338" r="-18338"/>
          <a:stretch>
            <a:fillRect/>
          </a:stretch>
        </p:blipFill>
        <p:spPr/>
      </p:pic>
    </p:spTree>
    <p:extLst>
      <p:ext uri="{BB962C8B-B14F-4D97-AF65-F5344CB8AC3E}">
        <p14:creationId xmlns:p14="http://schemas.microsoft.com/office/powerpoint/2010/main" val="2200193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smtClean="0"/>
              <a:t>Couch in </a:t>
            </a:r>
            <a:r>
              <a:rPr lang="en-US" sz="1800" dirty="0"/>
              <a:t>the form of a cow, an image of the goddess </a:t>
            </a:r>
            <a:r>
              <a:rPr lang="en-US" sz="1800" dirty="0" err="1"/>
              <a:t>Mehetweret</a:t>
            </a:r>
            <a:r>
              <a:rPr lang="en-US" sz="1800" dirty="0"/>
              <a:t> "the great flood."</a:t>
            </a:r>
          </a:p>
        </p:txBody>
      </p:sp>
      <p:pic>
        <p:nvPicPr>
          <p:cNvPr id="4" name="Content Placeholder 3"/>
          <p:cNvPicPr>
            <a:picLocks noGrp="1" noChangeAspect="1"/>
          </p:cNvPicPr>
          <p:nvPr>
            <p:ph idx="1"/>
          </p:nvPr>
        </p:nvPicPr>
        <p:blipFill>
          <a:blip r:embed="rId2"/>
          <a:srcRect l="-4696" r="-4696"/>
          <a:stretch>
            <a:fillRect/>
          </a:stretch>
        </p:blipFill>
        <p:spPr/>
      </p:pic>
    </p:spTree>
    <p:extLst>
      <p:ext uri="{BB962C8B-B14F-4D97-AF65-F5344CB8AC3E}">
        <p14:creationId xmlns:p14="http://schemas.microsoft.com/office/powerpoint/2010/main" val="33561161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Farnsworth House interior</a:t>
            </a:r>
          </a:p>
        </p:txBody>
      </p:sp>
      <p:pic>
        <p:nvPicPr>
          <p:cNvPr id="4" name="Content Placeholder 3"/>
          <p:cNvPicPr>
            <a:picLocks noGrp="1" noChangeAspect="1"/>
          </p:cNvPicPr>
          <p:nvPr>
            <p:ph idx="1"/>
          </p:nvPr>
        </p:nvPicPr>
        <p:blipFill>
          <a:blip r:embed="rId2"/>
          <a:srcRect l="-18111" r="-18111"/>
          <a:stretch>
            <a:fillRect/>
          </a:stretch>
        </p:blipFill>
        <p:spPr/>
      </p:pic>
    </p:spTree>
    <p:extLst>
      <p:ext uri="{BB962C8B-B14F-4D97-AF65-F5344CB8AC3E}">
        <p14:creationId xmlns:p14="http://schemas.microsoft.com/office/powerpoint/2010/main" val="15119468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subTitle" idx="1"/>
          </p:nvPr>
        </p:nvSpPr>
        <p:spPr>
          <a:xfrm>
            <a:off x="457200" y="1219200"/>
            <a:ext cx="3276600" cy="5486400"/>
          </a:xfrm>
        </p:spPr>
        <p:txBody>
          <a:bodyPr>
            <a:normAutofit/>
          </a:bodyPr>
          <a:lstStyle/>
          <a:p>
            <a:pPr eaLnBrk="1" hangingPunct="1"/>
            <a:r>
              <a:rPr lang="en-US" dirty="0" smtClean="0">
                <a:solidFill>
                  <a:srgbClr val="000000"/>
                </a:solidFill>
              </a:rPr>
              <a:t>A visual analysis of an object: geometry </a:t>
            </a:r>
          </a:p>
          <a:p>
            <a:pPr eaLnBrk="1" hangingPunct="1"/>
            <a:r>
              <a:rPr lang="en-US" dirty="0" smtClean="0">
                <a:solidFill>
                  <a:srgbClr val="000000"/>
                </a:solidFill>
              </a:rPr>
              <a:t>lines of force, </a:t>
            </a:r>
          </a:p>
          <a:p>
            <a:pPr eaLnBrk="1" hangingPunct="1"/>
            <a:r>
              <a:rPr lang="en-US" dirty="0" smtClean="0">
                <a:solidFill>
                  <a:srgbClr val="000000"/>
                </a:solidFill>
              </a:rPr>
              <a:t>form</a:t>
            </a:r>
          </a:p>
          <a:p>
            <a:pPr eaLnBrk="1" hangingPunct="1"/>
            <a:r>
              <a:rPr lang="en-US" dirty="0" smtClean="0">
                <a:solidFill>
                  <a:srgbClr val="000000"/>
                </a:solidFill>
              </a:rPr>
              <a:t>proportion </a:t>
            </a:r>
          </a:p>
          <a:p>
            <a:pPr eaLnBrk="1" hangingPunct="1"/>
            <a:r>
              <a:rPr lang="en-US" dirty="0" smtClean="0">
                <a:solidFill>
                  <a:srgbClr val="000000"/>
                </a:solidFill>
              </a:rPr>
              <a:t>color </a:t>
            </a:r>
          </a:p>
          <a:p>
            <a:pPr eaLnBrk="1" hangingPunct="1"/>
            <a:r>
              <a:rPr lang="en-US" dirty="0" smtClean="0">
                <a:solidFill>
                  <a:srgbClr val="000000"/>
                </a:solidFill>
              </a:rPr>
              <a:t>surface texture </a:t>
            </a:r>
          </a:p>
          <a:p>
            <a:pPr eaLnBrk="1" hangingPunct="1"/>
            <a:r>
              <a:rPr lang="en-US" dirty="0" smtClean="0">
                <a:solidFill>
                  <a:srgbClr val="000000"/>
                </a:solidFill>
              </a:rPr>
              <a:t>material </a:t>
            </a:r>
          </a:p>
          <a:p>
            <a:pPr eaLnBrk="1" hangingPunct="1"/>
            <a:r>
              <a:rPr lang="en-US" dirty="0" smtClean="0">
                <a:solidFill>
                  <a:srgbClr val="000000"/>
                </a:solidFill>
              </a:rPr>
              <a:t>function</a:t>
            </a:r>
          </a:p>
          <a:p>
            <a:pPr eaLnBrk="1" hangingPunct="1"/>
            <a:r>
              <a:rPr lang="en-US" dirty="0" smtClean="0">
                <a:solidFill>
                  <a:srgbClr val="000000"/>
                </a:solidFill>
              </a:rPr>
              <a:t>manufacturing process.</a:t>
            </a:r>
          </a:p>
          <a:p>
            <a:pPr eaLnBrk="1" hangingPunct="1"/>
            <a:endParaRPr lang="en-US" dirty="0">
              <a:solidFill>
                <a:srgbClr val="000000"/>
              </a:solidFill>
            </a:endParaRPr>
          </a:p>
          <a:p>
            <a:pPr eaLnBrk="1" hangingPunct="1"/>
            <a:r>
              <a:rPr lang="en-US" dirty="0" smtClean="0">
                <a:solidFill>
                  <a:srgbClr val="000000"/>
                </a:solidFill>
              </a:rPr>
              <a:t>A tea kettle.</a:t>
            </a:r>
          </a:p>
        </p:txBody>
      </p:sp>
      <p:pic>
        <p:nvPicPr>
          <p:cNvPr id="14339" name="Picture 7" descr="kettle"/>
          <p:cNvPicPr>
            <a:picLocks noChangeAspect="1" noChangeArrowheads="1"/>
          </p:cNvPicPr>
          <p:nvPr/>
        </p:nvPicPr>
        <p:blipFill>
          <a:blip r:embed="rId2" cstate="print"/>
          <a:srcRect/>
          <a:stretch>
            <a:fillRect/>
          </a:stretch>
        </p:blipFill>
        <p:spPr bwMode="auto">
          <a:xfrm>
            <a:off x="4191000" y="1295400"/>
            <a:ext cx="4953000" cy="4462463"/>
          </a:xfrm>
          <a:prstGeom prst="rect">
            <a:avLst/>
          </a:prstGeom>
          <a:noFill/>
          <a:ln w="9525">
            <a:noFill/>
            <a:miter lim="800000"/>
            <a:headEnd/>
            <a:tailEnd/>
          </a:ln>
        </p:spPr>
      </p:pic>
      <p:sp>
        <p:nvSpPr>
          <p:cNvPr id="7177" name="Oval 9"/>
          <p:cNvSpPr>
            <a:spLocks noChangeArrowheads="1"/>
          </p:cNvSpPr>
          <p:nvPr/>
        </p:nvSpPr>
        <p:spPr bwMode="auto">
          <a:xfrm>
            <a:off x="5257800" y="2667000"/>
            <a:ext cx="2971800" cy="2743200"/>
          </a:xfrm>
          <a:prstGeom prst="ellipse">
            <a:avLst/>
          </a:prstGeom>
          <a:noFill/>
          <a:ln w="38100">
            <a:solidFill>
              <a:srgbClr val="FF0000"/>
            </a:solidFill>
            <a:round/>
            <a:headEnd/>
            <a:tailEnd/>
          </a:ln>
        </p:spPr>
        <p:txBody>
          <a:bodyPr wrap="none" anchor="ctr"/>
          <a:lstStyle/>
          <a:p>
            <a:endParaRPr lang="en-US"/>
          </a:p>
        </p:txBody>
      </p:sp>
      <p:sp>
        <p:nvSpPr>
          <p:cNvPr id="7178" name="Rectangle 10"/>
          <p:cNvSpPr>
            <a:spLocks noChangeArrowheads="1"/>
          </p:cNvSpPr>
          <p:nvPr/>
        </p:nvSpPr>
        <p:spPr bwMode="auto">
          <a:xfrm>
            <a:off x="5257800" y="2667000"/>
            <a:ext cx="2971800" cy="2743200"/>
          </a:xfrm>
          <a:prstGeom prst="rect">
            <a:avLst/>
          </a:prstGeom>
          <a:noFill/>
          <a:ln w="38100">
            <a:solidFill>
              <a:srgbClr val="FF0000"/>
            </a:solidFill>
            <a:miter lim="800000"/>
            <a:headEnd/>
            <a:tailEnd/>
          </a:ln>
        </p:spPr>
        <p:txBody>
          <a:bodyPr wrap="none" anchor="ctr"/>
          <a:lstStyle/>
          <a:p>
            <a:endParaRPr lang="en-US"/>
          </a:p>
        </p:txBody>
      </p:sp>
      <p:sp>
        <p:nvSpPr>
          <p:cNvPr id="7181" name="Line 13"/>
          <p:cNvSpPr>
            <a:spLocks noChangeShapeType="1"/>
          </p:cNvSpPr>
          <p:nvPr/>
        </p:nvSpPr>
        <p:spPr bwMode="auto">
          <a:xfrm flipV="1">
            <a:off x="5257800" y="1905000"/>
            <a:ext cx="3886200" cy="3505200"/>
          </a:xfrm>
          <a:prstGeom prst="line">
            <a:avLst/>
          </a:prstGeom>
          <a:noFill/>
          <a:ln w="38100">
            <a:solidFill>
              <a:srgbClr val="FF0000"/>
            </a:solidFill>
            <a:round/>
            <a:headEnd/>
            <a:tailEnd/>
          </a:ln>
        </p:spPr>
        <p:txBody>
          <a:bodyPr/>
          <a:lstStyle/>
          <a:p>
            <a:endParaRPr lang="en-US"/>
          </a:p>
        </p:txBody>
      </p:sp>
      <p:sp>
        <p:nvSpPr>
          <p:cNvPr id="11" name="Rectangle 2"/>
          <p:cNvSpPr>
            <a:spLocks noGrp="1" noChangeArrowheads="1"/>
          </p:cNvSpPr>
          <p:nvPr>
            <p:ph type="ctrTitle"/>
          </p:nvPr>
        </p:nvSpPr>
        <p:spPr>
          <a:xfrm>
            <a:off x="0" y="-381000"/>
            <a:ext cx="7772400" cy="1470025"/>
          </a:xfrm>
        </p:spPr>
        <p:txBody>
          <a:bodyPr>
            <a:normAutofit/>
          </a:bodyPr>
          <a:lstStyle/>
          <a:p>
            <a:pPr eaLnBrk="1" fontAlgn="auto" hangingPunct="1">
              <a:spcAft>
                <a:spcPts val="0"/>
              </a:spcAft>
              <a:defRPr/>
            </a:pPr>
            <a:r>
              <a:rPr lang="en-US" sz="3600" dirty="0" smtClean="0"/>
              <a:t>A Design Vocabulary</a:t>
            </a:r>
          </a:p>
        </p:txBody>
      </p:sp>
    </p:spTree>
    <p:extLst>
      <p:ext uri="{BB962C8B-B14F-4D97-AF65-F5344CB8AC3E}">
        <p14:creationId xmlns:p14="http://schemas.microsoft.com/office/powerpoint/2010/main" val="820796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7"/>
                                        </p:tgtEl>
                                        <p:attrNameLst>
                                          <p:attrName>style.visibility</p:attrName>
                                        </p:attrNameLst>
                                      </p:cBhvr>
                                      <p:to>
                                        <p:strVal val="visible"/>
                                      </p:to>
                                    </p:set>
                                    <p:animEffect transition="in" filter="fade">
                                      <p:cBhvr>
                                        <p:cTn id="7" dur="2000"/>
                                        <p:tgtEl>
                                          <p:spTgt spid="7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8"/>
                                        </p:tgtEl>
                                        <p:attrNameLst>
                                          <p:attrName>style.visibility</p:attrName>
                                        </p:attrNameLst>
                                      </p:cBhvr>
                                      <p:to>
                                        <p:strVal val="visible"/>
                                      </p:to>
                                    </p:set>
                                    <p:animEffect transition="in" filter="fade">
                                      <p:cBhvr>
                                        <p:cTn id="12" dur="2000"/>
                                        <p:tgtEl>
                                          <p:spTgt spid="71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81"/>
                                        </p:tgtEl>
                                        <p:attrNameLst>
                                          <p:attrName>style.visibility</p:attrName>
                                        </p:attrNameLst>
                                      </p:cBhvr>
                                      <p:to>
                                        <p:strVal val="visible"/>
                                      </p:to>
                                    </p:set>
                                    <p:animEffect transition="in" filter="fade">
                                      <p:cBhvr>
                                        <p:cTn id="17" dur="2000"/>
                                        <p:tgtEl>
                                          <p:spTgt spid="7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7" grpId="0" animBg="1"/>
      <p:bldP spid="7178" grpId="0" animBg="1"/>
      <p:bldP spid="718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subTitle" idx="1"/>
          </p:nvPr>
        </p:nvSpPr>
        <p:spPr>
          <a:xfrm>
            <a:off x="381000" y="762000"/>
            <a:ext cx="3657600" cy="5486400"/>
          </a:xfrm>
        </p:spPr>
        <p:txBody>
          <a:bodyPr>
            <a:normAutofit/>
          </a:bodyPr>
          <a:lstStyle/>
          <a:p>
            <a:pPr eaLnBrk="1" hangingPunct="1"/>
            <a:r>
              <a:rPr lang="en-US" dirty="0" smtClean="0">
                <a:solidFill>
                  <a:srgbClr val="000000"/>
                </a:solidFill>
              </a:rPr>
              <a:t>In well designed objects and environments an established vocabulary can be used to describe the visual elements.</a:t>
            </a:r>
          </a:p>
          <a:p>
            <a:pPr eaLnBrk="1" hangingPunct="1"/>
            <a:r>
              <a:rPr lang="en-US" dirty="0" smtClean="0">
                <a:solidFill>
                  <a:srgbClr val="000000"/>
                </a:solidFill>
              </a:rPr>
              <a:t>   </a:t>
            </a:r>
          </a:p>
          <a:p>
            <a:pPr eaLnBrk="1" hangingPunct="1"/>
            <a:r>
              <a:rPr lang="en-US" dirty="0" smtClean="0">
                <a:solidFill>
                  <a:srgbClr val="000000"/>
                </a:solidFill>
              </a:rPr>
              <a:t>The Eames Molded Plywood Lounge chair, 1946. </a:t>
            </a:r>
          </a:p>
          <a:p>
            <a:pPr eaLnBrk="1" hangingPunct="1"/>
            <a:endParaRPr lang="en-US" dirty="0" smtClean="0">
              <a:solidFill>
                <a:srgbClr val="000000"/>
              </a:solidFill>
            </a:endParaRPr>
          </a:p>
          <a:p>
            <a:pPr eaLnBrk="1" hangingPunct="1"/>
            <a:r>
              <a:rPr lang="en-US" dirty="0" smtClean="0">
                <a:solidFill>
                  <a:srgbClr val="000000"/>
                </a:solidFill>
              </a:rPr>
              <a:t>Form </a:t>
            </a:r>
          </a:p>
          <a:p>
            <a:pPr eaLnBrk="1" hangingPunct="1"/>
            <a:r>
              <a:rPr lang="en-US" dirty="0" smtClean="0">
                <a:solidFill>
                  <a:srgbClr val="000000"/>
                </a:solidFill>
              </a:rPr>
              <a:t>Texture</a:t>
            </a:r>
          </a:p>
          <a:p>
            <a:pPr eaLnBrk="1" hangingPunct="1"/>
            <a:r>
              <a:rPr lang="en-US" dirty="0" smtClean="0">
                <a:solidFill>
                  <a:srgbClr val="000000"/>
                </a:solidFill>
              </a:rPr>
              <a:t>Color</a:t>
            </a:r>
          </a:p>
          <a:p>
            <a:pPr eaLnBrk="1" hangingPunct="1"/>
            <a:r>
              <a:rPr lang="en-US" dirty="0" smtClean="0">
                <a:solidFill>
                  <a:srgbClr val="000000"/>
                </a:solidFill>
              </a:rPr>
              <a:t>Material</a:t>
            </a:r>
          </a:p>
          <a:p>
            <a:pPr eaLnBrk="1" hangingPunct="1"/>
            <a:r>
              <a:rPr lang="en-US" dirty="0" smtClean="0">
                <a:solidFill>
                  <a:srgbClr val="000000"/>
                </a:solidFill>
              </a:rPr>
              <a:t>Proportion</a:t>
            </a:r>
          </a:p>
        </p:txBody>
      </p:sp>
      <p:pic>
        <p:nvPicPr>
          <p:cNvPr id="15363" name="Picture 7" descr="chair"/>
          <p:cNvPicPr>
            <a:picLocks noChangeAspect="1" noChangeArrowheads="1"/>
          </p:cNvPicPr>
          <p:nvPr/>
        </p:nvPicPr>
        <p:blipFill>
          <a:blip r:embed="rId2" cstate="print"/>
          <a:srcRect/>
          <a:stretch>
            <a:fillRect/>
          </a:stretch>
        </p:blipFill>
        <p:spPr bwMode="auto">
          <a:xfrm>
            <a:off x="4114800" y="1219200"/>
            <a:ext cx="5029200" cy="3894138"/>
          </a:xfrm>
          <a:prstGeom prst="rect">
            <a:avLst/>
          </a:prstGeom>
          <a:noFill/>
          <a:ln w="9525">
            <a:noFill/>
            <a:miter lim="800000"/>
            <a:headEnd/>
            <a:tailEnd/>
          </a:ln>
        </p:spPr>
      </p:pic>
      <p:sp>
        <p:nvSpPr>
          <p:cNvPr id="8" name="Rectangle 2"/>
          <p:cNvSpPr>
            <a:spLocks noGrp="1" noChangeArrowheads="1"/>
          </p:cNvSpPr>
          <p:nvPr>
            <p:ph type="ctrTitle"/>
          </p:nvPr>
        </p:nvSpPr>
        <p:spPr>
          <a:xfrm>
            <a:off x="0" y="-533400"/>
            <a:ext cx="7772400" cy="1470025"/>
          </a:xfrm>
        </p:spPr>
        <p:txBody>
          <a:bodyPr>
            <a:normAutofit/>
          </a:bodyPr>
          <a:lstStyle/>
          <a:p>
            <a:pPr eaLnBrk="1" fontAlgn="auto" hangingPunct="1">
              <a:spcAft>
                <a:spcPts val="0"/>
              </a:spcAft>
              <a:defRPr/>
            </a:pPr>
            <a:r>
              <a:rPr lang="en-US" sz="3600" dirty="0" smtClean="0"/>
              <a:t>A Design Vocabulary</a:t>
            </a:r>
          </a:p>
        </p:txBody>
      </p:sp>
    </p:spTree>
    <p:extLst>
      <p:ext uri="{BB962C8B-B14F-4D97-AF65-F5344CB8AC3E}">
        <p14:creationId xmlns:p14="http://schemas.microsoft.com/office/powerpoint/2010/main" val="35820177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0" y="0"/>
            <a:ext cx="4648200" cy="685800"/>
          </a:xfrm>
        </p:spPr>
        <p:txBody>
          <a:bodyPr>
            <a:normAutofit/>
          </a:bodyPr>
          <a:lstStyle/>
          <a:p>
            <a:pPr eaLnBrk="1" fontAlgn="auto" hangingPunct="1">
              <a:spcAft>
                <a:spcPts val="0"/>
              </a:spcAft>
              <a:defRPr/>
            </a:pPr>
            <a:r>
              <a:rPr lang="en-US" sz="3600" dirty="0" smtClean="0"/>
              <a:t>A Design Vocabulary</a:t>
            </a:r>
          </a:p>
        </p:txBody>
      </p:sp>
      <p:sp>
        <p:nvSpPr>
          <p:cNvPr id="16387" name="Rectangle 3"/>
          <p:cNvSpPr>
            <a:spLocks noGrp="1" noChangeArrowheads="1"/>
          </p:cNvSpPr>
          <p:nvPr>
            <p:ph type="subTitle" idx="1"/>
          </p:nvPr>
        </p:nvSpPr>
        <p:spPr>
          <a:xfrm>
            <a:off x="0" y="990600"/>
            <a:ext cx="4038600" cy="5486400"/>
          </a:xfrm>
        </p:spPr>
        <p:txBody>
          <a:bodyPr/>
          <a:lstStyle/>
          <a:p>
            <a:pPr eaLnBrk="1" hangingPunct="1"/>
            <a:r>
              <a:rPr lang="en-US" sz="2800" dirty="0" smtClean="0">
                <a:solidFill>
                  <a:srgbClr val="000000"/>
                </a:solidFill>
              </a:rPr>
              <a:t>The design of the chair is achieved using proportions that create visual relationships between parts of the chair. </a:t>
            </a:r>
          </a:p>
          <a:p>
            <a:pPr eaLnBrk="1" hangingPunct="1"/>
            <a:r>
              <a:rPr lang="en-US" sz="2800" dirty="0" smtClean="0">
                <a:solidFill>
                  <a:srgbClr val="000000"/>
                </a:solidFill>
              </a:rPr>
              <a:t>The vocabulary of design reveals the intentional way the designer has created the chair.  </a:t>
            </a:r>
          </a:p>
        </p:txBody>
      </p:sp>
      <p:pic>
        <p:nvPicPr>
          <p:cNvPr id="16388" name="Picture 7" descr="chair"/>
          <p:cNvPicPr>
            <a:picLocks noChangeAspect="1" noChangeArrowheads="1"/>
          </p:cNvPicPr>
          <p:nvPr/>
        </p:nvPicPr>
        <p:blipFill>
          <a:blip r:embed="rId2" cstate="print"/>
          <a:srcRect/>
          <a:stretch>
            <a:fillRect/>
          </a:stretch>
        </p:blipFill>
        <p:spPr bwMode="auto">
          <a:xfrm>
            <a:off x="4343400" y="0"/>
            <a:ext cx="4800600" cy="6002338"/>
          </a:xfrm>
          <a:prstGeom prst="rect">
            <a:avLst/>
          </a:prstGeom>
          <a:noFill/>
          <a:ln w="9525">
            <a:noFill/>
            <a:miter lim="800000"/>
            <a:headEnd/>
            <a:tailEnd/>
          </a:ln>
        </p:spPr>
      </p:pic>
    </p:spTree>
    <p:extLst>
      <p:ext uri="{BB962C8B-B14F-4D97-AF65-F5344CB8AC3E}">
        <p14:creationId xmlns:p14="http://schemas.microsoft.com/office/powerpoint/2010/main" val="23778608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228600" y="0"/>
            <a:ext cx="7772400" cy="1470025"/>
          </a:xfrm>
        </p:spPr>
        <p:txBody>
          <a:bodyPr>
            <a:normAutofit/>
          </a:bodyPr>
          <a:lstStyle/>
          <a:p>
            <a:pPr algn="l" eaLnBrk="1" fontAlgn="auto" hangingPunct="1">
              <a:spcAft>
                <a:spcPts val="0"/>
              </a:spcAft>
              <a:defRPr/>
            </a:pPr>
            <a:r>
              <a:rPr lang="en-US" dirty="0" smtClean="0"/>
              <a:t>	    Form </a:t>
            </a:r>
          </a:p>
        </p:txBody>
      </p:sp>
      <p:sp>
        <p:nvSpPr>
          <p:cNvPr id="17411" name="Rectangle 3"/>
          <p:cNvSpPr>
            <a:spLocks noGrp="1" noChangeArrowheads="1"/>
          </p:cNvSpPr>
          <p:nvPr>
            <p:ph type="subTitle" idx="1"/>
          </p:nvPr>
        </p:nvSpPr>
        <p:spPr>
          <a:xfrm>
            <a:off x="152400" y="1371600"/>
            <a:ext cx="2743200" cy="5486400"/>
          </a:xfrm>
        </p:spPr>
        <p:txBody>
          <a:bodyPr/>
          <a:lstStyle/>
          <a:p>
            <a:pPr eaLnBrk="1" hangingPunct="1"/>
            <a:r>
              <a:rPr lang="en-US" dirty="0" smtClean="0">
                <a:solidFill>
                  <a:srgbClr val="000000"/>
                </a:solidFill>
              </a:rPr>
              <a:t>Primary Elements of Form are:</a:t>
            </a:r>
          </a:p>
          <a:p>
            <a:pPr eaLnBrk="1" hangingPunct="1"/>
            <a:endParaRPr lang="en-US" dirty="0" smtClean="0">
              <a:solidFill>
                <a:srgbClr val="000000"/>
              </a:solidFill>
            </a:endParaRPr>
          </a:p>
          <a:p>
            <a:pPr eaLnBrk="1" hangingPunct="1"/>
            <a:r>
              <a:rPr lang="en-US" dirty="0" smtClean="0">
                <a:solidFill>
                  <a:srgbClr val="000000"/>
                </a:solidFill>
              </a:rPr>
              <a:t>Point</a:t>
            </a:r>
          </a:p>
          <a:p>
            <a:pPr eaLnBrk="1" hangingPunct="1"/>
            <a:r>
              <a:rPr lang="en-US" dirty="0" smtClean="0">
                <a:solidFill>
                  <a:srgbClr val="000000"/>
                </a:solidFill>
              </a:rPr>
              <a:t>Line</a:t>
            </a:r>
          </a:p>
          <a:p>
            <a:pPr eaLnBrk="1" hangingPunct="1"/>
            <a:r>
              <a:rPr lang="en-US" dirty="0" smtClean="0">
                <a:solidFill>
                  <a:srgbClr val="000000"/>
                </a:solidFill>
              </a:rPr>
              <a:t>Plane</a:t>
            </a:r>
          </a:p>
          <a:p>
            <a:pPr eaLnBrk="1" hangingPunct="1"/>
            <a:r>
              <a:rPr lang="en-US" dirty="0" smtClean="0">
                <a:solidFill>
                  <a:srgbClr val="000000"/>
                </a:solidFill>
              </a:rPr>
              <a:t>Volume </a:t>
            </a:r>
          </a:p>
          <a:p>
            <a:pPr eaLnBrk="1" hangingPunct="1"/>
            <a:endParaRPr lang="en-US" dirty="0" smtClean="0"/>
          </a:p>
          <a:p>
            <a:pPr eaLnBrk="1" hangingPunct="1"/>
            <a:endParaRPr lang="en-US" dirty="0" smtClean="0"/>
          </a:p>
          <a:p>
            <a:pPr eaLnBrk="1" hangingPunct="1"/>
            <a:endParaRPr lang="en-US" dirty="0" smtClean="0"/>
          </a:p>
        </p:txBody>
      </p:sp>
      <p:pic>
        <p:nvPicPr>
          <p:cNvPr id="17412" name="Picture 7" descr="form"/>
          <p:cNvPicPr>
            <a:picLocks noChangeAspect="1" noChangeArrowheads="1"/>
          </p:cNvPicPr>
          <p:nvPr/>
        </p:nvPicPr>
        <p:blipFill>
          <a:blip r:embed="rId2" cstate="print"/>
          <a:srcRect/>
          <a:stretch>
            <a:fillRect/>
          </a:stretch>
        </p:blipFill>
        <p:spPr bwMode="auto">
          <a:xfrm>
            <a:off x="4419600" y="76200"/>
            <a:ext cx="3740150" cy="5791200"/>
          </a:xfrm>
          <a:prstGeom prst="rect">
            <a:avLst/>
          </a:prstGeom>
          <a:noFill/>
          <a:ln w="9525">
            <a:noFill/>
            <a:miter lim="800000"/>
            <a:headEnd/>
            <a:tailEnd/>
          </a:ln>
        </p:spPr>
      </p:pic>
      <p:sp>
        <p:nvSpPr>
          <p:cNvPr id="17413" name="Oval 8"/>
          <p:cNvSpPr>
            <a:spLocks noChangeArrowheads="1"/>
          </p:cNvSpPr>
          <p:nvPr/>
        </p:nvSpPr>
        <p:spPr bwMode="auto">
          <a:xfrm>
            <a:off x="4724400" y="762000"/>
            <a:ext cx="152400" cy="152400"/>
          </a:xfrm>
          <a:prstGeom prst="ellipse">
            <a:avLst/>
          </a:prstGeom>
          <a:solidFill>
            <a:schemeClr val="bg1"/>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16049976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0" y="609600"/>
            <a:ext cx="2514600" cy="860425"/>
          </a:xfrm>
        </p:spPr>
        <p:txBody>
          <a:bodyPr>
            <a:normAutofit/>
          </a:bodyPr>
          <a:lstStyle/>
          <a:p>
            <a:pPr eaLnBrk="1" fontAlgn="auto" hangingPunct="1">
              <a:spcAft>
                <a:spcPts val="0"/>
              </a:spcAft>
              <a:defRPr/>
            </a:pPr>
            <a:r>
              <a:rPr lang="en-US" smtClean="0"/>
              <a:t>Point </a:t>
            </a:r>
          </a:p>
        </p:txBody>
      </p:sp>
      <p:sp>
        <p:nvSpPr>
          <p:cNvPr id="18435" name="Rectangle 3"/>
          <p:cNvSpPr>
            <a:spLocks noGrp="1" noChangeArrowheads="1"/>
          </p:cNvSpPr>
          <p:nvPr>
            <p:ph type="subTitle" idx="1"/>
          </p:nvPr>
        </p:nvSpPr>
        <p:spPr>
          <a:xfrm>
            <a:off x="304800" y="1371600"/>
            <a:ext cx="3429000" cy="5486400"/>
          </a:xfrm>
        </p:spPr>
        <p:txBody>
          <a:bodyPr/>
          <a:lstStyle/>
          <a:p>
            <a:pPr eaLnBrk="1" hangingPunct="1"/>
            <a:r>
              <a:rPr lang="en-US" dirty="0" smtClean="0">
                <a:solidFill>
                  <a:srgbClr val="000000"/>
                </a:solidFill>
              </a:rPr>
              <a:t>Points are the generators for all form. </a:t>
            </a:r>
          </a:p>
          <a:p>
            <a:pPr eaLnBrk="1" hangingPunct="1"/>
            <a:endParaRPr lang="en-US" dirty="0" smtClean="0">
              <a:solidFill>
                <a:srgbClr val="000000"/>
              </a:solidFill>
            </a:endParaRPr>
          </a:p>
          <a:p>
            <a:pPr eaLnBrk="1" hangingPunct="1"/>
            <a:r>
              <a:rPr lang="en-US" dirty="0" smtClean="0">
                <a:solidFill>
                  <a:srgbClr val="000000"/>
                </a:solidFill>
              </a:rPr>
              <a:t>Points generate a position in space. </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pic>
        <p:nvPicPr>
          <p:cNvPr id="18436" name="Picture 6" descr="poster"/>
          <p:cNvPicPr>
            <a:picLocks noChangeAspect="1" noChangeArrowheads="1"/>
          </p:cNvPicPr>
          <p:nvPr/>
        </p:nvPicPr>
        <p:blipFill>
          <a:blip r:embed="rId2" cstate="print"/>
          <a:srcRect/>
          <a:stretch>
            <a:fillRect/>
          </a:stretch>
        </p:blipFill>
        <p:spPr bwMode="auto">
          <a:xfrm>
            <a:off x="4724400" y="381000"/>
            <a:ext cx="3803650" cy="5410200"/>
          </a:xfrm>
          <a:prstGeom prst="rect">
            <a:avLst/>
          </a:prstGeom>
          <a:noFill/>
          <a:ln w="9525">
            <a:noFill/>
            <a:miter lim="800000"/>
            <a:headEnd/>
            <a:tailEnd/>
          </a:ln>
        </p:spPr>
      </p:pic>
    </p:spTree>
    <p:extLst>
      <p:ext uri="{BB962C8B-B14F-4D97-AF65-F5344CB8AC3E}">
        <p14:creationId xmlns:p14="http://schemas.microsoft.com/office/powerpoint/2010/main" val="37273070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poster"/>
          <p:cNvPicPr>
            <a:picLocks noGrp="1" noChangeAspect="1" noChangeArrowheads="1"/>
          </p:cNvPicPr>
          <p:nvPr>
            <p:ph/>
          </p:nvPr>
        </p:nvPicPr>
        <p:blipFill>
          <a:blip r:embed="rId2" cstate="print"/>
          <a:srcRect/>
          <a:stretch>
            <a:fillRect/>
          </a:stretch>
        </p:blipFill>
        <p:spPr>
          <a:xfrm>
            <a:off x="2133600" y="228600"/>
            <a:ext cx="4830763" cy="5562600"/>
          </a:xfrm>
          <a:noFill/>
        </p:spPr>
      </p:pic>
      <p:sp>
        <p:nvSpPr>
          <p:cNvPr id="19459" name="Text Box 6"/>
          <p:cNvSpPr txBox="1">
            <a:spLocks noChangeArrowheads="1"/>
          </p:cNvSpPr>
          <p:nvPr/>
        </p:nvSpPr>
        <p:spPr bwMode="auto">
          <a:xfrm>
            <a:off x="533400" y="6096000"/>
            <a:ext cx="8610600" cy="457200"/>
          </a:xfrm>
          <a:prstGeom prst="rect">
            <a:avLst/>
          </a:prstGeom>
          <a:noFill/>
          <a:ln w="9525">
            <a:noFill/>
            <a:miter lim="800000"/>
            <a:headEnd/>
            <a:tailEnd/>
          </a:ln>
        </p:spPr>
        <p:txBody>
          <a:bodyPr>
            <a:spAutoFit/>
          </a:bodyPr>
          <a:lstStyle/>
          <a:p>
            <a:pPr>
              <a:spcBef>
                <a:spcPct val="50000"/>
              </a:spcBef>
            </a:pPr>
            <a:r>
              <a:rPr lang="en-US" sz="2400" b="1"/>
              <a:t>A Point Defines the Center of the Design of the Poster</a:t>
            </a:r>
          </a:p>
        </p:txBody>
      </p:sp>
    </p:spTree>
    <p:extLst>
      <p:ext uri="{BB962C8B-B14F-4D97-AF65-F5344CB8AC3E}">
        <p14:creationId xmlns:p14="http://schemas.microsoft.com/office/powerpoint/2010/main" val="26216648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floorplan"/>
          <p:cNvPicPr>
            <a:picLocks noGrp="1" noChangeAspect="1" noChangeArrowheads="1"/>
          </p:cNvPicPr>
          <p:nvPr>
            <p:ph sz="quarter" idx="1"/>
          </p:nvPr>
        </p:nvPicPr>
        <p:blipFill>
          <a:blip r:embed="rId2" cstate="print"/>
          <a:srcRect/>
          <a:stretch>
            <a:fillRect/>
          </a:stretch>
        </p:blipFill>
        <p:spPr>
          <a:xfrm>
            <a:off x="1752600" y="152400"/>
            <a:ext cx="5057775" cy="6324600"/>
          </a:xfrm>
          <a:noFill/>
        </p:spPr>
      </p:pic>
      <p:sp>
        <p:nvSpPr>
          <p:cNvPr id="22535" name="Oval 7"/>
          <p:cNvSpPr>
            <a:spLocks noChangeArrowheads="1"/>
          </p:cNvSpPr>
          <p:nvPr/>
        </p:nvSpPr>
        <p:spPr bwMode="auto">
          <a:xfrm>
            <a:off x="2971800" y="2743200"/>
            <a:ext cx="2057400" cy="1911350"/>
          </a:xfrm>
          <a:prstGeom prst="ellipse">
            <a:avLst/>
          </a:prstGeom>
          <a:noFill/>
          <a:ln w="38100">
            <a:solidFill>
              <a:srgbClr val="FF0000"/>
            </a:solidFill>
            <a:round/>
            <a:headEnd/>
            <a:tailEnd/>
          </a:ln>
        </p:spPr>
        <p:txBody>
          <a:bodyPr wrap="none" anchor="ctr"/>
          <a:lstStyle/>
          <a:p>
            <a:endParaRPr lang="en-US"/>
          </a:p>
        </p:txBody>
      </p:sp>
      <p:sp>
        <p:nvSpPr>
          <p:cNvPr id="22538" name="Line 10"/>
          <p:cNvSpPr>
            <a:spLocks noChangeShapeType="1"/>
          </p:cNvSpPr>
          <p:nvPr/>
        </p:nvSpPr>
        <p:spPr bwMode="auto">
          <a:xfrm flipH="1" flipV="1">
            <a:off x="3581400" y="1676400"/>
            <a:ext cx="838200" cy="4114800"/>
          </a:xfrm>
          <a:prstGeom prst="line">
            <a:avLst/>
          </a:prstGeom>
          <a:noFill/>
          <a:ln w="38100">
            <a:solidFill>
              <a:srgbClr val="FF0000"/>
            </a:solidFill>
            <a:round/>
            <a:headEnd/>
            <a:tailEnd/>
          </a:ln>
        </p:spPr>
        <p:txBody>
          <a:bodyPr/>
          <a:lstStyle/>
          <a:p>
            <a:endParaRPr lang="en-US"/>
          </a:p>
        </p:txBody>
      </p:sp>
      <p:sp>
        <p:nvSpPr>
          <p:cNvPr id="22539" name="Line 11"/>
          <p:cNvSpPr>
            <a:spLocks noChangeShapeType="1"/>
          </p:cNvSpPr>
          <p:nvPr/>
        </p:nvSpPr>
        <p:spPr bwMode="auto">
          <a:xfrm flipV="1">
            <a:off x="1676400" y="3429000"/>
            <a:ext cx="3200400" cy="685800"/>
          </a:xfrm>
          <a:prstGeom prst="line">
            <a:avLst/>
          </a:prstGeom>
          <a:noFill/>
          <a:ln w="38100">
            <a:solidFill>
              <a:srgbClr val="FF0000"/>
            </a:solidFill>
            <a:round/>
            <a:headEnd/>
            <a:tailEnd/>
          </a:ln>
        </p:spPr>
        <p:txBody>
          <a:bodyPr/>
          <a:lstStyle/>
          <a:p>
            <a:endParaRPr lang="en-US"/>
          </a:p>
        </p:txBody>
      </p:sp>
      <p:sp>
        <p:nvSpPr>
          <p:cNvPr id="22540" name="Line 12"/>
          <p:cNvSpPr>
            <a:spLocks noChangeShapeType="1"/>
          </p:cNvSpPr>
          <p:nvPr/>
        </p:nvSpPr>
        <p:spPr bwMode="auto">
          <a:xfrm flipH="1" flipV="1">
            <a:off x="2057400" y="3352800"/>
            <a:ext cx="3733800" cy="533400"/>
          </a:xfrm>
          <a:prstGeom prst="line">
            <a:avLst/>
          </a:prstGeom>
          <a:noFill/>
          <a:ln w="38100">
            <a:solidFill>
              <a:srgbClr val="FF0000"/>
            </a:solidFill>
            <a:round/>
            <a:headEnd/>
            <a:tailEnd/>
          </a:ln>
        </p:spPr>
        <p:txBody>
          <a:bodyPr/>
          <a:lstStyle/>
          <a:p>
            <a:endParaRPr lang="en-US"/>
          </a:p>
        </p:txBody>
      </p:sp>
      <p:sp>
        <p:nvSpPr>
          <p:cNvPr id="20487" name="Text Box 6"/>
          <p:cNvSpPr txBox="1">
            <a:spLocks noChangeArrowheads="1"/>
          </p:cNvSpPr>
          <p:nvPr/>
        </p:nvSpPr>
        <p:spPr bwMode="auto">
          <a:xfrm>
            <a:off x="6934200" y="4572000"/>
            <a:ext cx="1981200" cy="1938338"/>
          </a:xfrm>
          <a:prstGeom prst="rect">
            <a:avLst/>
          </a:prstGeom>
          <a:noFill/>
          <a:ln w="9525">
            <a:noFill/>
            <a:miter lim="800000"/>
            <a:headEnd/>
            <a:tailEnd/>
          </a:ln>
        </p:spPr>
        <p:txBody>
          <a:bodyPr>
            <a:spAutoFit/>
          </a:bodyPr>
          <a:lstStyle/>
          <a:p>
            <a:pPr>
              <a:spcBef>
                <a:spcPct val="50000"/>
              </a:spcBef>
            </a:pPr>
            <a:r>
              <a:rPr lang="en-US" sz="2400" b="1"/>
              <a:t>A Point Defines the Center of the Design of the Room</a:t>
            </a:r>
          </a:p>
        </p:txBody>
      </p:sp>
    </p:spTree>
    <p:extLst>
      <p:ext uri="{BB962C8B-B14F-4D97-AF65-F5344CB8AC3E}">
        <p14:creationId xmlns:p14="http://schemas.microsoft.com/office/powerpoint/2010/main" val="32483344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40"/>
                                        </p:tgtEl>
                                        <p:attrNameLst>
                                          <p:attrName>style.visibility</p:attrName>
                                        </p:attrNameLst>
                                      </p:cBhvr>
                                      <p:to>
                                        <p:strVal val="visible"/>
                                      </p:to>
                                    </p:set>
                                    <p:animEffect transition="in" filter="fade">
                                      <p:cBhvr>
                                        <p:cTn id="7" dur="2000"/>
                                        <p:tgtEl>
                                          <p:spTgt spid="225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538"/>
                                        </p:tgtEl>
                                        <p:attrNameLst>
                                          <p:attrName>style.visibility</p:attrName>
                                        </p:attrNameLst>
                                      </p:cBhvr>
                                      <p:to>
                                        <p:strVal val="visible"/>
                                      </p:to>
                                    </p:set>
                                    <p:animEffect transition="in" filter="fade">
                                      <p:cBhvr>
                                        <p:cTn id="10" dur="2000"/>
                                        <p:tgtEl>
                                          <p:spTgt spid="225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539"/>
                                        </p:tgtEl>
                                        <p:attrNameLst>
                                          <p:attrName>style.visibility</p:attrName>
                                        </p:attrNameLst>
                                      </p:cBhvr>
                                      <p:to>
                                        <p:strVal val="visible"/>
                                      </p:to>
                                    </p:set>
                                    <p:animEffect transition="in" filter="fade">
                                      <p:cBhvr>
                                        <p:cTn id="13" dur="2000"/>
                                        <p:tgtEl>
                                          <p:spTgt spid="225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535"/>
                                        </p:tgtEl>
                                        <p:attrNameLst>
                                          <p:attrName>style.visibility</p:attrName>
                                        </p:attrNameLst>
                                      </p:cBhvr>
                                      <p:to>
                                        <p:strVal val="visible"/>
                                      </p:to>
                                    </p:set>
                                    <p:animEffect transition="in" filter="fade">
                                      <p:cBhvr>
                                        <p:cTn id="18" dur="20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animBg="1"/>
      <p:bldP spid="22538" grpId="0" animBg="1"/>
      <p:bldP spid="22539" grpId="0" animBg="1"/>
      <p:bldP spid="2254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076"/>
          <p:cNvPicPr>
            <a:picLocks noChangeAspect="1" noChangeArrowheads="1"/>
          </p:cNvPicPr>
          <p:nvPr/>
        </p:nvPicPr>
        <p:blipFill>
          <a:blip r:embed="rId2" cstate="print"/>
          <a:srcRect/>
          <a:stretch>
            <a:fillRect/>
          </a:stretch>
        </p:blipFill>
        <p:spPr bwMode="auto">
          <a:xfrm>
            <a:off x="3829050" y="0"/>
            <a:ext cx="5314950" cy="4621213"/>
          </a:xfrm>
          <a:prstGeom prst="rect">
            <a:avLst/>
          </a:prstGeom>
          <a:noFill/>
          <a:ln w="9525">
            <a:noFill/>
            <a:miter lim="800000"/>
            <a:headEnd/>
            <a:tailEnd/>
          </a:ln>
        </p:spPr>
      </p:pic>
      <p:sp>
        <p:nvSpPr>
          <p:cNvPr id="15362" name="Rectangle 2"/>
          <p:cNvSpPr>
            <a:spLocks noGrp="1" noChangeArrowheads="1"/>
          </p:cNvSpPr>
          <p:nvPr>
            <p:ph type="ctrTitle"/>
          </p:nvPr>
        </p:nvSpPr>
        <p:spPr>
          <a:xfrm>
            <a:off x="0" y="0"/>
            <a:ext cx="1981200" cy="784225"/>
          </a:xfrm>
        </p:spPr>
        <p:txBody>
          <a:bodyPr>
            <a:normAutofit/>
          </a:bodyPr>
          <a:lstStyle/>
          <a:p>
            <a:pPr eaLnBrk="1" fontAlgn="auto" hangingPunct="1">
              <a:spcAft>
                <a:spcPts val="0"/>
              </a:spcAft>
              <a:defRPr/>
            </a:pPr>
            <a:r>
              <a:rPr lang="en-US" dirty="0" smtClean="0"/>
              <a:t>Point </a:t>
            </a:r>
          </a:p>
        </p:txBody>
      </p:sp>
      <p:sp>
        <p:nvSpPr>
          <p:cNvPr id="21508" name="Rectangle 3"/>
          <p:cNvSpPr>
            <a:spLocks noGrp="1" noChangeArrowheads="1"/>
          </p:cNvSpPr>
          <p:nvPr>
            <p:ph type="subTitle" idx="1"/>
          </p:nvPr>
        </p:nvSpPr>
        <p:spPr>
          <a:xfrm>
            <a:off x="0" y="1066800"/>
            <a:ext cx="2819400" cy="1981200"/>
          </a:xfrm>
        </p:spPr>
        <p:txBody>
          <a:bodyPr/>
          <a:lstStyle/>
          <a:p>
            <a:pPr eaLnBrk="1" hangingPunct="1"/>
            <a:r>
              <a:rPr lang="en-US" smtClean="0"/>
              <a:t>Small objects may be viewed as points. </a:t>
            </a:r>
          </a:p>
          <a:p>
            <a:pPr eaLnBrk="1" hangingPunct="1"/>
            <a:endParaRPr lang="en-US" smtClean="0"/>
          </a:p>
          <a:p>
            <a:pPr eaLnBrk="1" hangingPunct="1"/>
            <a:endParaRPr lang="en-US" smtClean="0"/>
          </a:p>
          <a:p>
            <a:pPr eaLnBrk="1" hangingPunct="1"/>
            <a:endParaRPr lang="en-US" smtClean="0"/>
          </a:p>
        </p:txBody>
      </p:sp>
      <p:pic>
        <p:nvPicPr>
          <p:cNvPr id="21509" name="Picture 6" descr="siding"/>
          <p:cNvPicPr>
            <a:picLocks noChangeAspect="1" noChangeArrowheads="1"/>
          </p:cNvPicPr>
          <p:nvPr/>
        </p:nvPicPr>
        <p:blipFill>
          <a:blip r:embed="rId3" cstate="print"/>
          <a:srcRect/>
          <a:stretch>
            <a:fillRect/>
          </a:stretch>
        </p:blipFill>
        <p:spPr bwMode="auto">
          <a:xfrm>
            <a:off x="0" y="1905000"/>
            <a:ext cx="2514600" cy="4037013"/>
          </a:xfrm>
          <a:prstGeom prst="rect">
            <a:avLst/>
          </a:prstGeom>
          <a:noFill/>
          <a:ln w="9525">
            <a:noFill/>
            <a:miter lim="800000"/>
            <a:headEnd/>
            <a:tailEnd/>
          </a:ln>
        </p:spPr>
      </p:pic>
      <p:pic>
        <p:nvPicPr>
          <p:cNvPr id="21510" name="Picture 7" descr="siding"/>
          <p:cNvPicPr>
            <a:picLocks noChangeAspect="1" noChangeArrowheads="1"/>
          </p:cNvPicPr>
          <p:nvPr/>
        </p:nvPicPr>
        <p:blipFill>
          <a:blip r:embed="rId4" cstate="print"/>
          <a:srcRect/>
          <a:stretch>
            <a:fillRect/>
          </a:stretch>
        </p:blipFill>
        <p:spPr bwMode="auto">
          <a:xfrm>
            <a:off x="2514600" y="2851150"/>
            <a:ext cx="3352800" cy="3116263"/>
          </a:xfrm>
          <a:prstGeom prst="rect">
            <a:avLst/>
          </a:prstGeom>
          <a:noFill/>
          <a:ln w="9525">
            <a:noFill/>
            <a:miter lim="800000"/>
            <a:headEnd/>
            <a:tailEnd/>
          </a:ln>
        </p:spPr>
      </p:pic>
    </p:spTree>
    <p:extLst>
      <p:ext uri="{BB962C8B-B14F-4D97-AF65-F5344CB8AC3E}">
        <p14:creationId xmlns:p14="http://schemas.microsoft.com/office/powerpoint/2010/main" val="15395914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0" y="0"/>
            <a:ext cx="7772400" cy="1470025"/>
          </a:xfrm>
        </p:spPr>
        <p:txBody>
          <a:bodyPr>
            <a:normAutofit/>
          </a:bodyPr>
          <a:lstStyle/>
          <a:p>
            <a:pPr eaLnBrk="1" fontAlgn="auto" hangingPunct="1">
              <a:spcAft>
                <a:spcPts val="0"/>
              </a:spcAft>
              <a:defRPr/>
            </a:pPr>
            <a:r>
              <a:rPr lang="en-US" dirty="0" smtClean="0"/>
              <a:t>Line</a:t>
            </a:r>
          </a:p>
        </p:txBody>
      </p:sp>
      <p:sp>
        <p:nvSpPr>
          <p:cNvPr id="22531" name="Rectangle 3"/>
          <p:cNvSpPr>
            <a:spLocks noGrp="1" noChangeArrowheads="1"/>
          </p:cNvSpPr>
          <p:nvPr>
            <p:ph type="subTitle" idx="1"/>
          </p:nvPr>
        </p:nvSpPr>
        <p:spPr>
          <a:xfrm>
            <a:off x="457200" y="1143000"/>
            <a:ext cx="3505200" cy="5486400"/>
          </a:xfrm>
        </p:spPr>
        <p:txBody>
          <a:bodyPr/>
          <a:lstStyle/>
          <a:p>
            <a:pPr eaLnBrk="1" hangingPunct="1"/>
            <a:r>
              <a:rPr lang="en-US" dirty="0" smtClean="0">
                <a:solidFill>
                  <a:srgbClr val="000000"/>
                </a:solidFill>
              </a:rPr>
              <a:t>A point extended generates a line. </a:t>
            </a:r>
          </a:p>
          <a:p>
            <a:pPr eaLnBrk="1" hangingPunct="1"/>
            <a:endParaRPr lang="en-US" dirty="0" smtClean="0">
              <a:solidFill>
                <a:srgbClr val="000000"/>
              </a:solidFill>
            </a:endParaRPr>
          </a:p>
          <a:p>
            <a:pPr eaLnBrk="1" hangingPunct="1"/>
            <a:r>
              <a:rPr lang="en-US" dirty="0" smtClean="0">
                <a:solidFill>
                  <a:srgbClr val="000000"/>
                </a:solidFill>
              </a:rPr>
              <a:t>Forms can have a linear quality.  </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
        <p:nvSpPr>
          <p:cNvPr id="26631" name="Oval 7"/>
          <p:cNvSpPr>
            <a:spLocks noChangeArrowheads="1"/>
          </p:cNvSpPr>
          <p:nvPr/>
        </p:nvSpPr>
        <p:spPr bwMode="auto">
          <a:xfrm>
            <a:off x="8150225" y="1600200"/>
            <a:ext cx="152400" cy="15240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2533" name="Oval 9"/>
          <p:cNvSpPr>
            <a:spLocks noChangeArrowheads="1"/>
          </p:cNvSpPr>
          <p:nvPr/>
        </p:nvSpPr>
        <p:spPr bwMode="auto">
          <a:xfrm>
            <a:off x="4572000" y="1600200"/>
            <a:ext cx="152400" cy="15240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6634" name="Line 10"/>
          <p:cNvSpPr>
            <a:spLocks noChangeShapeType="1"/>
          </p:cNvSpPr>
          <p:nvPr/>
        </p:nvSpPr>
        <p:spPr bwMode="auto">
          <a:xfrm>
            <a:off x="4648200" y="1676400"/>
            <a:ext cx="3581400" cy="0"/>
          </a:xfrm>
          <a:prstGeom prst="line">
            <a:avLst/>
          </a:prstGeom>
          <a:noFill/>
          <a:ln w="76200">
            <a:solidFill>
              <a:srgbClr val="00FF00"/>
            </a:solidFill>
            <a:round/>
            <a:headEnd/>
            <a:tailEnd/>
          </a:ln>
        </p:spPr>
        <p:txBody>
          <a:bodyPr/>
          <a:lstStyle/>
          <a:p>
            <a:endParaRPr lang="en-US"/>
          </a:p>
        </p:txBody>
      </p:sp>
      <p:pic>
        <p:nvPicPr>
          <p:cNvPr id="26635" name="Picture 11" descr="line"/>
          <p:cNvPicPr>
            <a:picLocks noChangeAspect="1" noChangeArrowheads="1"/>
          </p:cNvPicPr>
          <p:nvPr/>
        </p:nvPicPr>
        <p:blipFill>
          <a:blip r:embed="rId2" cstate="print"/>
          <a:srcRect/>
          <a:stretch>
            <a:fillRect/>
          </a:stretch>
        </p:blipFill>
        <p:spPr bwMode="auto">
          <a:xfrm>
            <a:off x="4191000" y="3048000"/>
            <a:ext cx="4800600" cy="1123950"/>
          </a:xfrm>
          <a:prstGeom prst="rect">
            <a:avLst/>
          </a:prstGeom>
          <a:noFill/>
          <a:ln w="9525">
            <a:noFill/>
            <a:miter lim="800000"/>
            <a:headEnd/>
            <a:tailEnd/>
          </a:ln>
        </p:spPr>
      </p:pic>
    </p:spTree>
    <p:extLst>
      <p:ext uri="{BB962C8B-B14F-4D97-AF65-F5344CB8AC3E}">
        <p14:creationId xmlns:p14="http://schemas.microsoft.com/office/powerpoint/2010/main" val="937377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fade">
                                      <p:cBhvr>
                                        <p:cTn id="7" dur="2000"/>
                                        <p:tgtEl>
                                          <p:spTgt spid="266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634"/>
                                        </p:tgtEl>
                                        <p:attrNameLst>
                                          <p:attrName>style.visibility</p:attrName>
                                        </p:attrNameLst>
                                      </p:cBhvr>
                                      <p:to>
                                        <p:strVal val="visible"/>
                                      </p:to>
                                    </p:set>
                                    <p:animEffect transition="in" filter="fade">
                                      <p:cBhvr>
                                        <p:cTn id="12" dur="2000"/>
                                        <p:tgtEl>
                                          <p:spTgt spid="266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35"/>
                                        </p:tgtEl>
                                        <p:attrNameLst>
                                          <p:attrName>style.visibility</p:attrName>
                                        </p:attrNameLst>
                                      </p:cBhvr>
                                      <p:to>
                                        <p:strVal val="visible"/>
                                      </p:to>
                                    </p:set>
                                    <p:animEffect transition="in" filter="fade">
                                      <p:cBhvr>
                                        <p:cTn id="17" dur="2000"/>
                                        <p:tgtEl>
                                          <p:spTgt spid="26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nimBg="1"/>
      <p:bldP spid="266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Egyptian Royal thrones</a:t>
            </a:r>
            <a:endParaRPr lang="en-US" dirty="0"/>
          </a:p>
        </p:txBody>
      </p:sp>
      <p:pic>
        <p:nvPicPr>
          <p:cNvPr id="4" name="Content Placeholder 3"/>
          <p:cNvPicPr>
            <a:picLocks noGrp="1" noChangeAspect="1"/>
          </p:cNvPicPr>
          <p:nvPr>
            <p:ph idx="1"/>
          </p:nvPr>
        </p:nvPicPr>
        <p:blipFill>
          <a:blip r:embed="rId2"/>
          <a:srcRect l="-66891" r="-66891"/>
          <a:stretch>
            <a:fillRect/>
          </a:stretch>
        </p:blipFill>
        <p:spPr>
          <a:xfrm>
            <a:off x="-1849920" y="1600200"/>
            <a:ext cx="8229600" cy="4525963"/>
          </a:xfrm>
        </p:spPr>
      </p:pic>
      <p:pic>
        <p:nvPicPr>
          <p:cNvPr id="5" name="Picture 4"/>
          <p:cNvPicPr>
            <a:picLocks noChangeAspect="1"/>
          </p:cNvPicPr>
          <p:nvPr/>
        </p:nvPicPr>
        <p:blipFill>
          <a:blip r:embed="rId3"/>
          <a:stretch>
            <a:fillRect/>
          </a:stretch>
        </p:blipFill>
        <p:spPr>
          <a:xfrm>
            <a:off x="5182322" y="1600199"/>
            <a:ext cx="3504478" cy="4525963"/>
          </a:xfrm>
          <a:prstGeom prst="rect">
            <a:avLst/>
          </a:prstGeom>
        </p:spPr>
      </p:pic>
    </p:spTree>
    <p:extLst>
      <p:ext uri="{BB962C8B-B14F-4D97-AF65-F5344CB8AC3E}">
        <p14:creationId xmlns:p14="http://schemas.microsoft.com/office/powerpoint/2010/main" val="10617704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space"/>
          <p:cNvPicPr>
            <a:picLocks noGrp="1" noChangeAspect="1" noChangeArrowheads="1"/>
          </p:cNvPicPr>
          <p:nvPr>
            <p:ph sz="quarter" idx="1"/>
          </p:nvPr>
        </p:nvPicPr>
        <p:blipFill>
          <a:blip r:embed="rId2" cstate="print"/>
          <a:srcRect/>
          <a:stretch>
            <a:fillRect/>
          </a:stretch>
        </p:blipFill>
        <p:spPr>
          <a:xfrm>
            <a:off x="4038600" y="152400"/>
            <a:ext cx="4437063" cy="6324600"/>
          </a:xfrm>
          <a:noFill/>
        </p:spPr>
      </p:pic>
      <p:sp>
        <p:nvSpPr>
          <p:cNvPr id="30727" name="Line 7"/>
          <p:cNvSpPr>
            <a:spLocks noChangeShapeType="1"/>
          </p:cNvSpPr>
          <p:nvPr/>
        </p:nvSpPr>
        <p:spPr bwMode="auto">
          <a:xfrm>
            <a:off x="3657600" y="762000"/>
            <a:ext cx="5105400" cy="457200"/>
          </a:xfrm>
          <a:prstGeom prst="line">
            <a:avLst/>
          </a:prstGeom>
          <a:noFill/>
          <a:ln w="38100">
            <a:solidFill>
              <a:srgbClr val="00FF00"/>
            </a:solidFill>
            <a:round/>
            <a:headEnd/>
            <a:tailEnd/>
          </a:ln>
        </p:spPr>
        <p:txBody>
          <a:bodyPr/>
          <a:lstStyle/>
          <a:p>
            <a:endParaRPr lang="en-US"/>
          </a:p>
        </p:txBody>
      </p:sp>
      <p:sp>
        <p:nvSpPr>
          <p:cNvPr id="30731" name="Line 11"/>
          <p:cNvSpPr>
            <a:spLocks noChangeShapeType="1"/>
          </p:cNvSpPr>
          <p:nvPr/>
        </p:nvSpPr>
        <p:spPr bwMode="auto">
          <a:xfrm flipV="1">
            <a:off x="8153400" y="1143000"/>
            <a:ext cx="0" cy="4724400"/>
          </a:xfrm>
          <a:prstGeom prst="line">
            <a:avLst/>
          </a:prstGeom>
          <a:noFill/>
          <a:ln w="38100">
            <a:solidFill>
              <a:srgbClr val="00FF00"/>
            </a:solidFill>
            <a:round/>
            <a:headEnd/>
            <a:tailEnd/>
          </a:ln>
        </p:spPr>
        <p:txBody>
          <a:bodyPr/>
          <a:lstStyle/>
          <a:p>
            <a:endParaRPr lang="en-US"/>
          </a:p>
        </p:txBody>
      </p:sp>
      <p:sp>
        <p:nvSpPr>
          <p:cNvPr id="30732" name="Line 12"/>
          <p:cNvSpPr>
            <a:spLocks noChangeShapeType="1"/>
          </p:cNvSpPr>
          <p:nvPr/>
        </p:nvSpPr>
        <p:spPr bwMode="auto">
          <a:xfrm>
            <a:off x="6629400" y="2895600"/>
            <a:ext cx="1905000" cy="762000"/>
          </a:xfrm>
          <a:prstGeom prst="line">
            <a:avLst/>
          </a:prstGeom>
          <a:noFill/>
          <a:ln w="38100">
            <a:solidFill>
              <a:srgbClr val="00FF00"/>
            </a:solidFill>
            <a:round/>
            <a:headEnd/>
            <a:tailEnd/>
          </a:ln>
        </p:spPr>
        <p:txBody>
          <a:bodyPr/>
          <a:lstStyle/>
          <a:p>
            <a:endParaRPr lang="en-US"/>
          </a:p>
        </p:txBody>
      </p:sp>
      <p:sp>
        <p:nvSpPr>
          <p:cNvPr id="30733" name="Line 13"/>
          <p:cNvSpPr>
            <a:spLocks noChangeShapeType="1"/>
          </p:cNvSpPr>
          <p:nvPr/>
        </p:nvSpPr>
        <p:spPr bwMode="auto">
          <a:xfrm flipV="1">
            <a:off x="6019800" y="2971800"/>
            <a:ext cx="2743200" cy="152400"/>
          </a:xfrm>
          <a:prstGeom prst="line">
            <a:avLst/>
          </a:prstGeom>
          <a:noFill/>
          <a:ln w="38100">
            <a:solidFill>
              <a:srgbClr val="00FF00"/>
            </a:solidFill>
            <a:round/>
            <a:headEnd/>
            <a:tailEnd/>
          </a:ln>
        </p:spPr>
        <p:txBody>
          <a:bodyPr/>
          <a:lstStyle/>
          <a:p>
            <a:endParaRPr lang="en-US"/>
          </a:p>
        </p:txBody>
      </p:sp>
      <p:sp>
        <p:nvSpPr>
          <p:cNvPr id="30734" name="Line 14"/>
          <p:cNvSpPr>
            <a:spLocks noChangeShapeType="1"/>
          </p:cNvSpPr>
          <p:nvPr/>
        </p:nvSpPr>
        <p:spPr bwMode="auto">
          <a:xfrm>
            <a:off x="5943600" y="1447800"/>
            <a:ext cx="2743200" cy="76200"/>
          </a:xfrm>
          <a:prstGeom prst="line">
            <a:avLst/>
          </a:prstGeom>
          <a:noFill/>
          <a:ln w="38100">
            <a:solidFill>
              <a:srgbClr val="00FF00"/>
            </a:solidFill>
            <a:round/>
            <a:headEnd/>
            <a:tailEnd/>
          </a:ln>
        </p:spPr>
        <p:txBody>
          <a:bodyPr/>
          <a:lstStyle/>
          <a:p>
            <a:endParaRPr lang="en-US"/>
          </a:p>
        </p:txBody>
      </p:sp>
      <p:sp>
        <p:nvSpPr>
          <p:cNvPr id="30735" name="Line 15"/>
          <p:cNvSpPr>
            <a:spLocks noChangeShapeType="1"/>
          </p:cNvSpPr>
          <p:nvPr/>
        </p:nvSpPr>
        <p:spPr bwMode="auto">
          <a:xfrm flipV="1">
            <a:off x="6629400" y="1447800"/>
            <a:ext cx="0" cy="3124200"/>
          </a:xfrm>
          <a:prstGeom prst="line">
            <a:avLst/>
          </a:prstGeom>
          <a:noFill/>
          <a:ln w="38100">
            <a:solidFill>
              <a:srgbClr val="00FF00"/>
            </a:solidFill>
            <a:round/>
            <a:headEnd/>
            <a:tailEnd/>
          </a:ln>
        </p:spPr>
        <p:txBody>
          <a:bodyPr/>
          <a:lstStyle/>
          <a:p>
            <a:endParaRPr lang="en-US"/>
          </a:p>
        </p:txBody>
      </p:sp>
      <p:sp>
        <p:nvSpPr>
          <p:cNvPr id="30736" name="Line 16"/>
          <p:cNvSpPr>
            <a:spLocks noChangeShapeType="1"/>
          </p:cNvSpPr>
          <p:nvPr/>
        </p:nvSpPr>
        <p:spPr bwMode="auto">
          <a:xfrm flipV="1">
            <a:off x="7467600" y="3657600"/>
            <a:ext cx="1295400" cy="228600"/>
          </a:xfrm>
          <a:prstGeom prst="line">
            <a:avLst/>
          </a:prstGeom>
          <a:noFill/>
          <a:ln w="38100">
            <a:solidFill>
              <a:srgbClr val="00FF00"/>
            </a:solidFill>
            <a:round/>
            <a:headEnd/>
            <a:tailEnd/>
          </a:ln>
        </p:spPr>
        <p:txBody>
          <a:bodyPr/>
          <a:lstStyle/>
          <a:p>
            <a:endParaRPr lang="en-US"/>
          </a:p>
        </p:txBody>
      </p:sp>
      <p:sp>
        <p:nvSpPr>
          <p:cNvPr id="23562" name="Text Box 17"/>
          <p:cNvSpPr txBox="1">
            <a:spLocks noChangeArrowheads="1"/>
          </p:cNvSpPr>
          <p:nvPr/>
        </p:nvSpPr>
        <p:spPr bwMode="auto">
          <a:xfrm>
            <a:off x="533400" y="1600200"/>
            <a:ext cx="2667000" cy="2528888"/>
          </a:xfrm>
          <a:prstGeom prst="rect">
            <a:avLst/>
          </a:prstGeom>
          <a:noFill/>
          <a:ln w="9525">
            <a:noFill/>
            <a:miter lim="800000"/>
            <a:headEnd/>
            <a:tailEnd/>
          </a:ln>
        </p:spPr>
        <p:txBody>
          <a:bodyPr>
            <a:spAutoFit/>
          </a:bodyPr>
          <a:lstStyle/>
          <a:p>
            <a:pPr>
              <a:spcBef>
                <a:spcPct val="50000"/>
              </a:spcBef>
            </a:pPr>
            <a:r>
              <a:rPr lang="en-US" sz="3200"/>
              <a:t>Linear elements can be found in the built environment. </a:t>
            </a:r>
          </a:p>
        </p:txBody>
      </p:sp>
    </p:spTree>
    <p:extLst>
      <p:ext uri="{BB962C8B-B14F-4D97-AF65-F5344CB8AC3E}">
        <p14:creationId xmlns:p14="http://schemas.microsoft.com/office/powerpoint/2010/main" val="11524496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36"/>
                                        </p:tgtEl>
                                        <p:attrNameLst>
                                          <p:attrName>style.visibility</p:attrName>
                                        </p:attrNameLst>
                                      </p:cBhvr>
                                      <p:to>
                                        <p:strVal val="visible"/>
                                      </p:to>
                                    </p:set>
                                    <p:animEffect transition="in" filter="fade">
                                      <p:cBhvr>
                                        <p:cTn id="7" dur="2000"/>
                                        <p:tgtEl>
                                          <p:spTgt spid="307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31"/>
                                        </p:tgtEl>
                                        <p:attrNameLst>
                                          <p:attrName>style.visibility</p:attrName>
                                        </p:attrNameLst>
                                      </p:cBhvr>
                                      <p:to>
                                        <p:strVal val="visible"/>
                                      </p:to>
                                    </p:set>
                                    <p:animEffect transition="in" filter="fade">
                                      <p:cBhvr>
                                        <p:cTn id="10" dur="2000"/>
                                        <p:tgtEl>
                                          <p:spTgt spid="307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733"/>
                                        </p:tgtEl>
                                        <p:attrNameLst>
                                          <p:attrName>style.visibility</p:attrName>
                                        </p:attrNameLst>
                                      </p:cBhvr>
                                      <p:to>
                                        <p:strVal val="visible"/>
                                      </p:to>
                                    </p:set>
                                    <p:animEffect transition="in" filter="fade">
                                      <p:cBhvr>
                                        <p:cTn id="13" dur="2000"/>
                                        <p:tgtEl>
                                          <p:spTgt spid="307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734"/>
                                        </p:tgtEl>
                                        <p:attrNameLst>
                                          <p:attrName>style.visibility</p:attrName>
                                        </p:attrNameLst>
                                      </p:cBhvr>
                                      <p:to>
                                        <p:strVal val="visible"/>
                                      </p:to>
                                    </p:set>
                                    <p:animEffect transition="in" filter="fade">
                                      <p:cBhvr>
                                        <p:cTn id="16" dur="2000"/>
                                        <p:tgtEl>
                                          <p:spTgt spid="307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727"/>
                                        </p:tgtEl>
                                        <p:attrNameLst>
                                          <p:attrName>style.visibility</p:attrName>
                                        </p:attrNameLst>
                                      </p:cBhvr>
                                      <p:to>
                                        <p:strVal val="visible"/>
                                      </p:to>
                                    </p:set>
                                    <p:animEffect transition="in" filter="fade">
                                      <p:cBhvr>
                                        <p:cTn id="19" dur="2000"/>
                                        <p:tgtEl>
                                          <p:spTgt spid="307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735"/>
                                        </p:tgtEl>
                                        <p:attrNameLst>
                                          <p:attrName>style.visibility</p:attrName>
                                        </p:attrNameLst>
                                      </p:cBhvr>
                                      <p:to>
                                        <p:strVal val="visible"/>
                                      </p:to>
                                    </p:set>
                                    <p:animEffect transition="in" filter="fade">
                                      <p:cBhvr>
                                        <p:cTn id="22" dur="2000"/>
                                        <p:tgtEl>
                                          <p:spTgt spid="307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732"/>
                                        </p:tgtEl>
                                        <p:attrNameLst>
                                          <p:attrName>style.visibility</p:attrName>
                                        </p:attrNameLst>
                                      </p:cBhvr>
                                      <p:to>
                                        <p:strVal val="visible"/>
                                      </p:to>
                                    </p:set>
                                    <p:animEffect transition="in" filter="fade">
                                      <p:cBhvr>
                                        <p:cTn id="25" dur="2000"/>
                                        <p:tgtEl>
                                          <p:spTgt spid="30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animBg="1"/>
      <p:bldP spid="30731" grpId="0" animBg="1"/>
      <p:bldP spid="30732" grpId="0" animBg="1"/>
      <p:bldP spid="30733" grpId="0" animBg="1"/>
      <p:bldP spid="30734" grpId="0" animBg="1"/>
      <p:bldP spid="30735" grpId="0" animBg="1"/>
      <p:bldP spid="3073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304800"/>
            <a:ext cx="7772400" cy="1470025"/>
          </a:xfrm>
        </p:spPr>
        <p:txBody>
          <a:bodyPr>
            <a:normAutofit/>
          </a:bodyPr>
          <a:lstStyle/>
          <a:p>
            <a:pPr eaLnBrk="1" fontAlgn="auto" hangingPunct="1">
              <a:spcAft>
                <a:spcPts val="0"/>
              </a:spcAft>
              <a:defRPr/>
            </a:pPr>
            <a:r>
              <a:rPr lang="en-US" dirty="0" smtClean="0"/>
              <a:t>Line</a:t>
            </a:r>
          </a:p>
        </p:txBody>
      </p:sp>
      <p:sp>
        <p:nvSpPr>
          <p:cNvPr id="24579" name="Rectangle 3"/>
          <p:cNvSpPr>
            <a:spLocks noGrp="1" noChangeArrowheads="1"/>
          </p:cNvSpPr>
          <p:nvPr>
            <p:ph type="subTitle" idx="1"/>
          </p:nvPr>
        </p:nvSpPr>
        <p:spPr>
          <a:xfrm>
            <a:off x="0" y="1219200"/>
            <a:ext cx="4038600" cy="5486400"/>
          </a:xfrm>
        </p:spPr>
        <p:txBody>
          <a:bodyPr/>
          <a:lstStyle/>
          <a:p>
            <a:pPr eaLnBrk="1" hangingPunct="1"/>
            <a:r>
              <a:rPr lang="en-US" dirty="0" smtClean="0">
                <a:solidFill>
                  <a:srgbClr val="000000"/>
                </a:solidFill>
              </a:rPr>
              <a:t>Straight lines can imply a direction.</a:t>
            </a:r>
          </a:p>
          <a:p>
            <a:pPr eaLnBrk="1" hangingPunct="1"/>
            <a:endParaRPr lang="en-US" dirty="0" smtClean="0">
              <a:solidFill>
                <a:srgbClr val="000000"/>
              </a:solidFill>
            </a:endParaRPr>
          </a:p>
          <a:p>
            <a:pPr eaLnBrk="1" hangingPunct="1"/>
            <a:r>
              <a:rPr lang="en-US" dirty="0" smtClean="0">
                <a:solidFill>
                  <a:srgbClr val="000000"/>
                </a:solidFill>
              </a:rPr>
              <a:t>Frank Lloyd Wright’s </a:t>
            </a:r>
            <a:r>
              <a:rPr lang="en-US" dirty="0" err="1" smtClean="0">
                <a:solidFill>
                  <a:srgbClr val="000000"/>
                </a:solidFill>
              </a:rPr>
              <a:t>Robie</a:t>
            </a:r>
            <a:r>
              <a:rPr lang="en-US" dirty="0" smtClean="0">
                <a:solidFill>
                  <a:srgbClr val="000000"/>
                </a:solidFill>
              </a:rPr>
              <a:t> House used different colored mortar to enhance a horizontal direction with line.  </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pic>
        <p:nvPicPr>
          <p:cNvPr id="24580" name="Picture 11" descr="RobieHouse"/>
          <p:cNvPicPr>
            <a:picLocks noChangeAspect="1" noChangeArrowheads="1"/>
          </p:cNvPicPr>
          <p:nvPr/>
        </p:nvPicPr>
        <p:blipFill>
          <a:blip r:embed="rId2" cstate="print"/>
          <a:srcRect/>
          <a:stretch>
            <a:fillRect/>
          </a:stretch>
        </p:blipFill>
        <p:spPr bwMode="auto">
          <a:xfrm>
            <a:off x="4191000" y="2362200"/>
            <a:ext cx="4695825" cy="3516313"/>
          </a:xfrm>
          <a:prstGeom prst="rect">
            <a:avLst/>
          </a:prstGeom>
          <a:noFill/>
          <a:ln w="9525">
            <a:noFill/>
            <a:miter lim="800000"/>
            <a:headEnd/>
            <a:tailEnd/>
          </a:ln>
        </p:spPr>
      </p:pic>
      <p:pic>
        <p:nvPicPr>
          <p:cNvPr id="24581" name="Picture 4" descr="house"/>
          <p:cNvPicPr>
            <a:picLocks noChangeAspect="1" noChangeArrowheads="1"/>
          </p:cNvPicPr>
          <p:nvPr/>
        </p:nvPicPr>
        <p:blipFill>
          <a:blip r:embed="rId3" cstate="print"/>
          <a:srcRect/>
          <a:stretch>
            <a:fillRect/>
          </a:stretch>
        </p:blipFill>
        <p:spPr bwMode="auto">
          <a:xfrm>
            <a:off x="5486400" y="0"/>
            <a:ext cx="3429000" cy="2576513"/>
          </a:xfrm>
          <a:prstGeom prst="rect">
            <a:avLst/>
          </a:prstGeom>
          <a:noFill/>
          <a:ln w="9525">
            <a:noFill/>
            <a:miter lim="800000"/>
            <a:headEnd/>
            <a:tailEnd/>
          </a:ln>
        </p:spPr>
      </p:pic>
    </p:spTree>
    <p:extLst>
      <p:ext uri="{BB962C8B-B14F-4D97-AF65-F5344CB8AC3E}">
        <p14:creationId xmlns:p14="http://schemas.microsoft.com/office/powerpoint/2010/main" val="37978074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0" y="0"/>
            <a:ext cx="7772400" cy="1470025"/>
          </a:xfrm>
        </p:spPr>
        <p:txBody>
          <a:bodyPr>
            <a:normAutofit/>
          </a:bodyPr>
          <a:lstStyle/>
          <a:p>
            <a:pPr eaLnBrk="1" fontAlgn="auto" hangingPunct="1">
              <a:spcAft>
                <a:spcPts val="0"/>
              </a:spcAft>
              <a:defRPr/>
            </a:pPr>
            <a:r>
              <a:rPr lang="en-US" dirty="0" smtClean="0"/>
              <a:t>Line</a:t>
            </a:r>
          </a:p>
        </p:txBody>
      </p:sp>
      <p:sp>
        <p:nvSpPr>
          <p:cNvPr id="25603" name="Rectangle 3"/>
          <p:cNvSpPr>
            <a:spLocks noGrp="1" noChangeArrowheads="1"/>
          </p:cNvSpPr>
          <p:nvPr>
            <p:ph type="subTitle" idx="1"/>
          </p:nvPr>
        </p:nvSpPr>
        <p:spPr>
          <a:xfrm>
            <a:off x="152400" y="1371600"/>
            <a:ext cx="2819400" cy="5486400"/>
          </a:xfrm>
        </p:spPr>
        <p:txBody>
          <a:bodyPr/>
          <a:lstStyle/>
          <a:p>
            <a:pPr eaLnBrk="1" hangingPunct="1"/>
            <a:r>
              <a:rPr lang="en-US" dirty="0" smtClean="0">
                <a:solidFill>
                  <a:srgbClr val="000000"/>
                </a:solidFill>
              </a:rPr>
              <a:t>Lines can have a variety of weights and textural qualities.   </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pic>
        <p:nvPicPr>
          <p:cNvPr id="25604" name="Picture 10" descr="line"/>
          <p:cNvPicPr>
            <a:picLocks noChangeAspect="1" noChangeArrowheads="1"/>
          </p:cNvPicPr>
          <p:nvPr/>
        </p:nvPicPr>
        <p:blipFill>
          <a:blip r:embed="rId2" cstate="print"/>
          <a:srcRect/>
          <a:stretch>
            <a:fillRect/>
          </a:stretch>
        </p:blipFill>
        <p:spPr bwMode="auto">
          <a:xfrm>
            <a:off x="3276600" y="76200"/>
            <a:ext cx="2881313" cy="5562600"/>
          </a:xfrm>
          <a:prstGeom prst="rect">
            <a:avLst/>
          </a:prstGeom>
          <a:noFill/>
          <a:ln w="9525">
            <a:noFill/>
            <a:miter lim="800000"/>
            <a:headEnd/>
            <a:tailEnd/>
          </a:ln>
        </p:spPr>
      </p:pic>
      <p:pic>
        <p:nvPicPr>
          <p:cNvPr id="25605" name="Picture 4" descr="line"/>
          <p:cNvPicPr>
            <a:picLocks noChangeAspect="1" noChangeArrowheads="1"/>
          </p:cNvPicPr>
          <p:nvPr/>
        </p:nvPicPr>
        <p:blipFill>
          <a:blip r:embed="rId3" cstate="print"/>
          <a:srcRect/>
          <a:stretch>
            <a:fillRect/>
          </a:stretch>
        </p:blipFill>
        <p:spPr bwMode="auto">
          <a:xfrm>
            <a:off x="6132513" y="76200"/>
            <a:ext cx="2706687" cy="3459163"/>
          </a:xfrm>
          <a:prstGeom prst="rect">
            <a:avLst/>
          </a:prstGeom>
          <a:noFill/>
          <a:ln w="9525">
            <a:noFill/>
            <a:miter lim="800000"/>
            <a:headEnd/>
            <a:tailEnd/>
          </a:ln>
        </p:spPr>
      </p:pic>
      <p:pic>
        <p:nvPicPr>
          <p:cNvPr id="25606" name="Picture 10" descr="tree"/>
          <p:cNvPicPr>
            <a:picLocks noChangeAspect="1" noChangeArrowheads="1"/>
          </p:cNvPicPr>
          <p:nvPr/>
        </p:nvPicPr>
        <p:blipFill>
          <a:blip r:embed="rId4" cstate="print"/>
          <a:srcRect/>
          <a:stretch>
            <a:fillRect/>
          </a:stretch>
        </p:blipFill>
        <p:spPr bwMode="auto">
          <a:xfrm>
            <a:off x="5943600" y="3505200"/>
            <a:ext cx="2895600" cy="2457450"/>
          </a:xfrm>
          <a:prstGeom prst="rect">
            <a:avLst/>
          </a:prstGeom>
          <a:noFill/>
          <a:ln w="9525">
            <a:noFill/>
            <a:miter lim="800000"/>
            <a:headEnd/>
            <a:tailEnd/>
          </a:ln>
        </p:spPr>
      </p:pic>
    </p:spTree>
    <p:extLst>
      <p:ext uri="{BB962C8B-B14F-4D97-AF65-F5344CB8AC3E}">
        <p14:creationId xmlns:p14="http://schemas.microsoft.com/office/powerpoint/2010/main" val="11926581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0" y="0"/>
            <a:ext cx="7772400" cy="1470025"/>
          </a:xfrm>
        </p:spPr>
        <p:txBody>
          <a:bodyPr>
            <a:normAutofit/>
          </a:bodyPr>
          <a:lstStyle/>
          <a:p>
            <a:pPr eaLnBrk="1" fontAlgn="auto" hangingPunct="1">
              <a:spcAft>
                <a:spcPts val="0"/>
              </a:spcAft>
              <a:defRPr/>
            </a:pPr>
            <a:r>
              <a:rPr lang="en-US" dirty="0" smtClean="0"/>
              <a:t>Line</a:t>
            </a:r>
          </a:p>
        </p:txBody>
      </p:sp>
      <p:sp>
        <p:nvSpPr>
          <p:cNvPr id="26627" name="Rectangle 3"/>
          <p:cNvSpPr>
            <a:spLocks noGrp="1" noChangeArrowheads="1"/>
          </p:cNvSpPr>
          <p:nvPr>
            <p:ph type="subTitle" idx="1"/>
          </p:nvPr>
        </p:nvSpPr>
        <p:spPr>
          <a:xfrm>
            <a:off x="228600" y="1295400"/>
            <a:ext cx="3124200" cy="2819400"/>
          </a:xfrm>
        </p:spPr>
        <p:txBody>
          <a:bodyPr/>
          <a:lstStyle/>
          <a:p>
            <a:pPr eaLnBrk="1" hangingPunct="1"/>
            <a:r>
              <a:rPr lang="en-US" dirty="0" smtClean="0">
                <a:solidFill>
                  <a:srgbClr val="000000"/>
                </a:solidFill>
              </a:rPr>
              <a:t>Curved lines may imply movement.</a:t>
            </a:r>
          </a:p>
        </p:txBody>
      </p:sp>
      <p:pic>
        <p:nvPicPr>
          <p:cNvPr id="26628" name="Picture 10" descr="curved"/>
          <p:cNvPicPr>
            <a:picLocks noChangeAspect="1" noChangeArrowheads="1"/>
          </p:cNvPicPr>
          <p:nvPr/>
        </p:nvPicPr>
        <p:blipFill>
          <a:blip r:embed="rId2" cstate="print"/>
          <a:srcRect/>
          <a:stretch>
            <a:fillRect/>
          </a:stretch>
        </p:blipFill>
        <p:spPr bwMode="auto">
          <a:xfrm>
            <a:off x="5181600" y="152400"/>
            <a:ext cx="2971800" cy="2971800"/>
          </a:xfrm>
          <a:prstGeom prst="rect">
            <a:avLst/>
          </a:prstGeom>
          <a:noFill/>
          <a:ln w="9525">
            <a:noFill/>
            <a:miter lim="800000"/>
            <a:headEnd/>
            <a:tailEnd/>
          </a:ln>
        </p:spPr>
      </p:pic>
      <p:pic>
        <p:nvPicPr>
          <p:cNvPr id="26629" name="Picture 4" descr="landscape"/>
          <p:cNvPicPr>
            <a:picLocks noChangeAspect="1" noChangeArrowheads="1"/>
          </p:cNvPicPr>
          <p:nvPr/>
        </p:nvPicPr>
        <p:blipFill>
          <a:blip r:embed="rId3" cstate="print"/>
          <a:srcRect/>
          <a:stretch>
            <a:fillRect/>
          </a:stretch>
        </p:blipFill>
        <p:spPr bwMode="auto">
          <a:xfrm>
            <a:off x="3962400" y="2667000"/>
            <a:ext cx="5181600" cy="3281363"/>
          </a:xfrm>
          <a:prstGeom prst="rect">
            <a:avLst/>
          </a:prstGeom>
          <a:noFill/>
          <a:ln w="9525">
            <a:noFill/>
            <a:miter lim="800000"/>
            <a:headEnd/>
            <a:tailEnd/>
          </a:ln>
        </p:spPr>
      </p:pic>
    </p:spTree>
    <p:extLst>
      <p:ext uri="{BB962C8B-B14F-4D97-AF65-F5344CB8AC3E}">
        <p14:creationId xmlns:p14="http://schemas.microsoft.com/office/powerpoint/2010/main" val="12547369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title"/>
          </p:nvPr>
        </p:nvSpPr>
        <p:spPr>
          <a:xfrm>
            <a:off x="612775" y="228600"/>
            <a:ext cx="8153400" cy="990600"/>
          </a:xfrm>
        </p:spPr>
        <p:txBody>
          <a:bodyPr/>
          <a:lstStyle/>
          <a:p>
            <a:pPr eaLnBrk="1" hangingPunct="1"/>
            <a:endParaRPr lang="en-US" smtClean="0"/>
          </a:p>
        </p:txBody>
      </p:sp>
      <p:pic>
        <p:nvPicPr>
          <p:cNvPr id="27651" name="Picture 5" descr="goldbergbeangroundfloorplanlarge"/>
          <p:cNvPicPr>
            <a:picLocks noGrp="1" noChangeAspect="1" noChangeArrowheads="1"/>
          </p:cNvPicPr>
          <p:nvPr>
            <p:ph sz="quarter" idx="1"/>
          </p:nvPr>
        </p:nvPicPr>
        <p:blipFill>
          <a:blip r:embed="rId2" cstate="print"/>
          <a:srcRect/>
          <a:stretch>
            <a:fillRect/>
          </a:stretch>
        </p:blipFill>
        <p:spPr>
          <a:xfrm>
            <a:off x="0" y="0"/>
            <a:ext cx="9144000" cy="6818313"/>
          </a:xfrm>
          <a:noFill/>
          <a:ln>
            <a:solidFill>
              <a:schemeClr val="accent2"/>
            </a:solidFill>
          </a:ln>
        </p:spPr>
      </p:pic>
      <p:sp>
        <p:nvSpPr>
          <p:cNvPr id="20491" name="Freeform 11"/>
          <p:cNvSpPr>
            <a:spLocks/>
          </p:cNvSpPr>
          <p:nvPr/>
        </p:nvSpPr>
        <p:spPr bwMode="auto">
          <a:xfrm>
            <a:off x="3429000" y="2819400"/>
            <a:ext cx="5105400" cy="1460500"/>
          </a:xfrm>
          <a:custGeom>
            <a:avLst/>
            <a:gdLst>
              <a:gd name="T0" fmla="*/ 0 w 3216"/>
              <a:gd name="T1" fmla="*/ 2056447748 h 920"/>
              <a:gd name="T2" fmla="*/ 1330642493 w 3216"/>
              <a:gd name="T3" fmla="*/ 2147483647 h 920"/>
              <a:gd name="T4" fmla="*/ 2147483647 w 3216"/>
              <a:gd name="T5" fmla="*/ 2147483647 h 920"/>
              <a:gd name="T6" fmla="*/ 2147483647 w 3216"/>
              <a:gd name="T7" fmla="*/ 1572577480 h 920"/>
              <a:gd name="T8" fmla="*/ 2147483647 w 3216"/>
              <a:gd name="T9" fmla="*/ 1330642544 h 920"/>
              <a:gd name="T10" fmla="*/ 2147483647 w 3216"/>
              <a:gd name="T11" fmla="*/ 1209675076 h 920"/>
              <a:gd name="T12" fmla="*/ 2147483647 w 3216"/>
              <a:gd name="T13" fmla="*/ 0 h 920"/>
              <a:gd name="T14" fmla="*/ 0 60000 65536"/>
              <a:gd name="T15" fmla="*/ 0 60000 65536"/>
              <a:gd name="T16" fmla="*/ 0 60000 65536"/>
              <a:gd name="T17" fmla="*/ 0 60000 65536"/>
              <a:gd name="T18" fmla="*/ 0 60000 65536"/>
              <a:gd name="T19" fmla="*/ 0 60000 65536"/>
              <a:gd name="T20" fmla="*/ 0 60000 65536"/>
              <a:gd name="T21" fmla="*/ 0 w 3216"/>
              <a:gd name="T22" fmla="*/ 0 h 920"/>
              <a:gd name="T23" fmla="*/ 3216 w 3216"/>
              <a:gd name="T24" fmla="*/ 920 h 9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16" h="920">
                <a:moveTo>
                  <a:pt x="0" y="816"/>
                </a:moveTo>
                <a:cubicBezTo>
                  <a:pt x="184" y="860"/>
                  <a:pt x="368" y="904"/>
                  <a:pt x="528" y="912"/>
                </a:cubicBezTo>
                <a:cubicBezTo>
                  <a:pt x="688" y="920"/>
                  <a:pt x="792" y="912"/>
                  <a:pt x="960" y="864"/>
                </a:cubicBezTo>
                <a:cubicBezTo>
                  <a:pt x="1128" y="816"/>
                  <a:pt x="1344" y="680"/>
                  <a:pt x="1536" y="624"/>
                </a:cubicBezTo>
                <a:cubicBezTo>
                  <a:pt x="1728" y="568"/>
                  <a:pt x="1952" y="552"/>
                  <a:pt x="2112" y="528"/>
                </a:cubicBezTo>
                <a:cubicBezTo>
                  <a:pt x="2272" y="504"/>
                  <a:pt x="2312" y="568"/>
                  <a:pt x="2496" y="480"/>
                </a:cubicBezTo>
                <a:cubicBezTo>
                  <a:pt x="2680" y="392"/>
                  <a:pt x="2948" y="196"/>
                  <a:pt x="3216" y="0"/>
                </a:cubicBezTo>
              </a:path>
            </a:pathLst>
          </a:cu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518042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91"/>
                                        </p:tgtEl>
                                        <p:attrNameLst>
                                          <p:attrName>style.visibility</p:attrName>
                                        </p:attrNameLst>
                                      </p:cBhvr>
                                      <p:to>
                                        <p:strVal val="visible"/>
                                      </p:to>
                                    </p:set>
                                    <p:animEffect transition="in" filter="fade">
                                      <p:cBhvr>
                                        <p:cTn id="7" dur="2000"/>
                                        <p:tgtEl>
                                          <p:spTgt spid="20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0" y="0"/>
            <a:ext cx="7772400" cy="1470025"/>
          </a:xfrm>
        </p:spPr>
        <p:txBody>
          <a:bodyPr>
            <a:normAutofit/>
          </a:bodyPr>
          <a:lstStyle/>
          <a:p>
            <a:pPr eaLnBrk="1" fontAlgn="auto" hangingPunct="1">
              <a:spcAft>
                <a:spcPts val="0"/>
              </a:spcAft>
              <a:defRPr/>
            </a:pPr>
            <a:r>
              <a:rPr lang="en-US" dirty="0" smtClean="0"/>
              <a:t>Line</a:t>
            </a:r>
          </a:p>
        </p:txBody>
      </p:sp>
      <p:sp>
        <p:nvSpPr>
          <p:cNvPr id="28675" name="Rectangle 3"/>
          <p:cNvSpPr>
            <a:spLocks noGrp="1" noChangeArrowheads="1"/>
          </p:cNvSpPr>
          <p:nvPr>
            <p:ph type="subTitle" idx="1"/>
          </p:nvPr>
        </p:nvSpPr>
        <p:spPr>
          <a:xfrm>
            <a:off x="0" y="1219200"/>
            <a:ext cx="2667000" cy="5486400"/>
          </a:xfrm>
        </p:spPr>
        <p:txBody>
          <a:bodyPr/>
          <a:lstStyle/>
          <a:p>
            <a:pPr eaLnBrk="1" hangingPunct="1"/>
            <a:r>
              <a:rPr lang="en-US" dirty="0" smtClean="0">
                <a:solidFill>
                  <a:srgbClr val="000000"/>
                </a:solidFill>
              </a:rPr>
              <a:t>Lines define shape and can enhance the understanding of edge and boundaries.  </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pic>
        <p:nvPicPr>
          <p:cNvPr id="28676" name="Picture 7" descr="chair"/>
          <p:cNvPicPr>
            <a:picLocks noChangeAspect="1" noChangeArrowheads="1"/>
          </p:cNvPicPr>
          <p:nvPr/>
        </p:nvPicPr>
        <p:blipFill>
          <a:blip r:embed="rId2" cstate="print"/>
          <a:srcRect/>
          <a:stretch>
            <a:fillRect/>
          </a:stretch>
        </p:blipFill>
        <p:spPr bwMode="auto">
          <a:xfrm>
            <a:off x="4801731" y="863030"/>
            <a:ext cx="3827463" cy="5286375"/>
          </a:xfrm>
          <a:prstGeom prst="rect">
            <a:avLst/>
          </a:prstGeom>
          <a:noFill/>
          <a:ln w="9525">
            <a:noFill/>
            <a:miter lim="800000"/>
            <a:headEnd/>
            <a:tailEnd/>
          </a:ln>
        </p:spPr>
      </p:pic>
    </p:spTree>
    <p:extLst>
      <p:ext uri="{BB962C8B-B14F-4D97-AF65-F5344CB8AC3E}">
        <p14:creationId xmlns:p14="http://schemas.microsoft.com/office/powerpoint/2010/main" val="9922711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line"/>
          <p:cNvPicPr>
            <a:picLocks noGrp="1" noChangeAspect="1" noChangeArrowheads="1"/>
          </p:cNvPicPr>
          <p:nvPr>
            <p:ph sz="quarter" idx="1"/>
          </p:nvPr>
        </p:nvPicPr>
        <p:blipFill>
          <a:blip r:embed="rId2" cstate="print"/>
          <a:srcRect/>
          <a:stretch>
            <a:fillRect/>
          </a:stretch>
        </p:blipFill>
        <p:spPr>
          <a:xfrm>
            <a:off x="1600200" y="1676400"/>
            <a:ext cx="6276975" cy="4525963"/>
          </a:xfrm>
          <a:noFill/>
        </p:spPr>
      </p:pic>
      <p:sp>
        <p:nvSpPr>
          <p:cNvPr id="29699" name="Text Box 7"/>
          <p:cNvSpPr txBox="1">
            <a:spLocks noChangeArrowheads="1"/>
          </p:cNvSpPr>
          <p:nvPr/>
        </p:nvSpPr>
        <p:spPr bwMode="auto">
          <a:xfrm>
            <a:off x="1219200" y="685800"/>
            <a:ext cx="7162800" cy="519113"/>
          </a:xfrm>
          <a:prstGeom prst="rect">
            <a:avLst/>
          </a:prstGeom>
          <a:noFill/>
          <a:ln w="9525">
            <a:noFill/>
            <a:miter lim="800000"/>
            <a:headEnd/>
            <a:tailEnd/>
          </a:ln>
        </p:spPr>
        <p:txBody>
          <a:bodyPr>
            <a:spAutoFit/>
          </a:bodyPr>
          <a:lstStyle/>
          <a:p>
            <a:pPr algn="ctr">
              <a:spcBef>
                <a:spcPct val="50000"/>
              </a:spcBef>
            </a:pPr>
            <a:r>
              <a:rPr lang="en-US" sz="2800"/>
              <a:t>Line Can be Used to Create Boundaries</a:t>
            </a:r>
          </a:p>
        </p:txBody>
      </p:sp>
      <p:sp>
        <p:nvSpPr>
          <p:cNvPr id="29700" name="Line 9"/>
          <p:cNvSpPr>
            <a:spLocks noChangeShapeType="1"/>
          </p:cNvSpPr>
          <p:nvPr/>
        </p:nvSpPr>
        <p:spPr bwMode="auto">
          <a:xfrm>
            <a:off x="3048000" y="5334000"/>
            <a:ext cx="3886200" cy="914400"/>
          </a:xfrm>
          <a:prstGeom prst="line">
            <a:avLst/>
          </a:prstGeom>
          <a:noFill/>
          <a:ln w="38100">
            <a:solidFill>
              <a:srgbClr val="FF0000"/>
            </a:solidFill>
            <a:round/>
            <a:headEnd/>
            <a:tailEnd/>
          </a:ln>
        </p:spPr>
        <p:txBody>
          <a:bodyPr/>
          <a:lstStyle/>
          <a:p>
            <a:endParaRPr lang="en-US"/>
          </a:p>
        </p:txBody>
      </p:sp>
      <p:sp>
        <p:nvSpPr>
          <p:cNvPr id="29701" name="Line 11"/>
          <p:cNvSpPr>
            <a:spLocks noChangeShapeType="1"/>
          </p:cNvSpPr>
          <p:nvPr/>
        </p:nvSpPr>
        <p:spPr bwMode="auto">
          <a:xfrm flipV="1">
            <a:off x="6781800" y="5257800"/>
            <a:ext cx="1143000" cy="1066800"/>
          </a:xfrm>
          <a:prstGeom prst="line">
            <a:avLst/>
          </a:prstGeom>
          <a:noFill/>
          <a:ln w="38100">
            <a:solidFill>
              <a:srgbClr val="FF0000"/>
            </a:solidFill>
            <a:round/>
            <a:headEnd/>
            <a:tailEnd/>
          </a:ln>
        </p:spPr>
        <p:txBody>
          <a:bodyPr/>
          <a:lstStyle/>
          <a:p>
            <a:endParaRPr lang="en-US"/>
          </a:p>
        </p:txBody>
      </p:sp>
      <p:sp>
        <p:nvSpPr>
          <p:cNvPr id="29702" name="Line 12"/>
          <p:cNvSpPr>
            <a:spLocks noChangeShapeType="1"/>
          </p:cNvSpPr>
          <p:nvPr/>
        </p:nvSpPr>
        <p:spPr bwMode="auto">
          <a:xfrm flipH="1" flipV="1">
            <a:off x="4495800" y="4876800"/>
            <a:ext cx="3505200" cy="381000"/>
          </a:xfrm>
          <a:prstGeom prst="line">
            <a:avLst/>
          </a:prstGeom>
          <a:noFill/>
          <a:ln w="38100">
            <a:solidFill>
              <a:srgbClr val="FF0000"/>
            </a:solidFill>
            <a:round/>
            <a:headEnd/>
            <a:tailEnd/>
          </a:ln>
        </p:spPr>
        <p:txBody>
          <a:bodyPr/>
          <a:lstStyle/>
          <a:p>
            <a:endParaRPr lang="en-US"/>
          </a:p>
        </p:txBody>
      </p:sp>
      <p:sp>
        <p:nvSpPr>
          <p:cNvPr id="29703" name="Line 13"/>
          <p:cNvSpPr>
            <a:spLocks noChangeShapeType="1"/>
          </p:cNvSpPr>
          <p:nvPr/>
        </p:nvSpPr>
        <p:spPr bwMode="auto">
          <a:xfrm flipV="1">
            <a:off x="2971800" y="4876800"/>
            <a:ext cx="1905000" cy="53340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4910927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0" y="0"/>
            <a:ext cx="7772400" cy="1470025"/>
          </a:xfrm>
        </p:spPr>
        <p:txBody>
          <a:bodyPr>
            <a:normAutofit/>
          </a:bodyPr>
          <a:lstStyle/>
          <a:p>
            <a:pPr eaLnBrk="1" fontAlgn="auto" hangingPunct="1">
              <a:spcAft>
                <a:spcPts val="0"/>
              </a:spcAft>
              <a:defRPr/>
            </a:pPr>
            <a:r>
              <a:rPr lang="en-US" dirty="0" smtClean="0"/>
              <a:t>Line</a:t>
            </a:r>
          </a:p>
        </p:txBody>
      </p:sp>
      <p:sp>
        <p:nvSpPr>
          <p:cNvPr id="30723" name="Rectangle 3"/>
          <p:cNvSpPr>
            <a:spLocks noGrp="1" noChangeArrowheads="1"/>
          </p:cNvSpPr>
          <p:nvPr>
            <p:ph type="subTitle" idx="1"/>
          </p:nvPr>
        </p:nvSpPr>
        <p:spPr>
          <a:xfrm>
            <a:off x="685800" y="1371600"/>
            <a:ext cx="2743200" cy="5486400"/>
          </a:xfrm>
        </p:spPr>
        <p:txBody>
          <a:bodyPr/>
          <a:lstStyle/>
          <a:p>
            <a:pPr eaLnBrk="1" hangingPunct="1"/>
            <a:r>
              <a:rPr lang="en-US" dirty="0" smtClean="0">
                <a:solidFill>
                  <a:srgbClr val="000000"/>
                </a:solidFill>
              </a:rPr>
              <a:t>Lines define shape and can enhance the understanding of edge and boundaries.  </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
        <p:nvSpPr>
          <p:cNvPr id="43016" name="AutoShape 8"/>
          <p:cNvSpPr>
            <a:spLocks noChangeArrowheads="1"/>
          </p:cNvSpPr>
          <p:nvPr/>
        </p:nvSpPr>
        <p:spPr bwMode="auto">
          <a:xfrm>
            <a:off x="5257800" y="4038600"/>
            <a:ext cx="2133600" cy="1844675"/>
          </a:xfrm>
          <a:prstGeom prst="triangle">
            <a:avLst>
              <a:gd name="adj" fmla="val 50000"/>
            </a:avLst>
          </a:prstGeom>
          <a:solidFill>
            <a:srgbClr val="FFFF00"/>
          </a:solidFill>
          <a:ln w="9525">
            <a:solidFill>
              <a:srgbClr val="FFFF00"/>
            </a:solidFill>
            <a:miter lim="800000"/>
            <a:headEnd/>
            <a:tailEnd/>
          </a:ln>
        </p:spPr>
        <p:txBody>
          <a:bodyPr wrap="none" anchor="ctr"/>
          <a:lstStyle/>
          <a:p>
            <a:endParaRPr lang="en-US"/>
          </a:p>
        </p:txBody>
      </p:sp>
      <p:sp>
        <p:nvSpPr>
          <p:cNvPr id="43017" name="Rectangle 9"/>
          <p:cNvSpPr>
            <a:spLocks noChangeArrowheads="1"/>
          </p:cNvSpPr>
          <p:nvPr/>
        </p:nvSpPr>
        <p:spPr bwMode="auto">
          <a:xfrm>
            <a:off x="6781800" y="1600200"/>
            <a:ext cx="1752600" cy="1752600"/>
          </a:xfrm>
          <a:prstGeom prst="rect">
            <a:avLst/>
          </a:prstGeom>
          <a:solidFill>
            <a:srgbClr val="0000FF"/>
          </a:solidFill>
          <a:ln w="9525">
            <a:noFill/>
            <a:miter lim="800000"/>
            <a:headEnd/>
            <a:tailEnd/>
          </a:ln>
        </p:spPr>
        <p:txBody>
          <a:bodyPr wrap="none" anchor="ctr"/>
          <a:lstStyle/>
          <a:p>
            <a:endParaRPr lang="en-US"/>
          </a:p>
        </p:txBody>
      </p:sp>
      <p:sp>
        <p:nvSpPr>
          <p:cNvPr id="43018" name="Oval 10"/>
          <p:cNvSpPr>
            <a:spLocks noChangeArrowheads="1"/>
          </p:cNvSpPr>
          <p:nvPr/>
        </p:nvSpPr>
        <p:spPr bwMode="auto">
          <a:xfrm>
            <a:off x="4343400" y="1524000"/>
            <a:ext cx="1828800" cy="1828800"/>
          </a:xfrm>
          <a:prstGeom prst="ellipse">
            <a:avLst/>
          </a:prstGeom>
          <a:solidFill>
            <a:srgbClr val="FF0000"/>
          </a:solidFill>
          <a:ln w="9525">
            <a:noFill/>
            <a:round/>
            <a:headEnd/>
            <a:tailEnd/>
          </a:ln>
        </p:spPr>
        <p:txBody>
          <a:bodyPr wrap="none" anchor="ctr"/>
          <a:lstStyle/>
          <a:p>
            <a:endParaRPr lang="en-US"/>
          </a:p>
        </p:txBody>
      </p:sp>
      <p:sp>
        <p:nvSpPr>
          <p:cNvPr id="30727" name="Oval 11"/>
          <p:cNvSpPr>
            <a:spLocks noChangeArrowheads="1"/>
          </p:cNvSpPr>
          <p:nvPr/>
        </p:nvSpPr>
        <p:spPr bwMode="auto">
          <a:xfrm>
            <a:off x="4343400" y="1524000"/>
            <a:ext cx="1828800" cy="1828800"/>
          </a:xfrm>
          <a:prstGeom prst="ellipse">
            <a:avLst/>
          </a:prstGeom>
          <a:noFill/>
          <a:ln w="38100">
            <a:solidFill>
              <a:srgbClr val="FF0000"/>
            </a:solidFill>
            <a:round/>
            <a:headEnd/>
            <a:tailEnd/>
          </a:ln>
        </p:spPr>
        <p:txBody>
          <a:bodyPr wrap="none" anchor="ctr"/>
          <a:lstStyle/>
          <a:p>
            <a:endParaRPr lang="en-US"/>
          </a:p>
        </p:txBody>
      </p:sp>
      <p:sp>
        <p:nvSpPr>
          <p:cNvPr id="43023" name="Line 15"/>
          <p:cNvSpPr>
            <a:spLocks noChangeShapeType="1"/>
          </p:cNvSpPr>
          <p:nvPr/>
        </p:nvSpPr>
        <p:spPr bwMode="auto">
          <a:xfrm>
            <a:off x="6781800" y="1600200"/>
            <a:ext cx="0" cy="1752600"/>
          </a:xfrm>
          <a:prstGeom prst="line">
            <a:avLst/>
          </a:prstGeom>
          <a:noFill/>
          <a:ln w="38100">
            <a:solidFill>
              <a:srgbClr val="0000FF"/>
            </a:solidFill>
            <a:round/>
            <a:headEnd/>
            <a:tailEnd/>
          </a:ln>
        </p:spPr>
        <p:txBody>
          <a:bodyPr/>
          <a:lstStyle/>
          <a:p>
            <a:endParaRPr lang="en-US"/>
          </a:p>
        </p:txBody>
      </p:sp>
      <p:sp>
        <p:nvSpPr>
          <p:cNvPr id="43025" name="Line 17"/>
          <p:cNvSpPr>
            <a:spLocks noChangeShapeType="1"/>
          </p:cNvSpPr>
          <p:nvPr/>
        </p:nvSpPr>
        <p:spPr bwMode="auto">
          <a:xfrm>
            <a:off x="6781800" y="3352800"/>
            <a:ext cx="1752600" cy="0"/>
          </a:xfrm>
          <a:prstGeom prst="line">
            <a:avLst/>
          </a:prstGeom>
          <a:noFill/>
          <a:ln w="38100">
            <a:solidFill>
              <a:srgbClr val="0000FF"/>
            </a:solidFill>
            <a:round/>
            <a:headEnd/>
            <a:tailEnd/>
          </a:ln>
        </p:spPr>
        <p:txBody>
          <a:bodyPr/>
          <a:lstStyle/>
          <a:p>
            <a:endParaRPr lang="en-US"/>
          </a:p>
        </p:txBody>
      </p:sp>
      <p:sp>
        <p:nvSpPr>
          <p:cNvPr id="43026" name="Line 18"/>
          <p:cNvSpPr>
            <a:spLocks noChangeShapeType="1"/>
          </p:cNvSpPr>
          <p:nvPr/>
        </p:nvSpPr>
        <p:spPr bwMode="auto">
          <a:xfrm flipV="1">
            <a:off x="8534400" y="1600200"/>
            <a:ext cx="0" cy="1752600"/>
          </a:xfrm>
          <a:prstGeom prst="line">
            <a:avLst/>
          </a:prstGeom>
          <a:noFill/>
          <a:ln w="38100">
            <a:solidFill>
              <a:srgbClr val="0000FF"/>
            </a:solidFill>
            <a:round/>
            <a:headEnd/>
            <a:tailEnd/>
          </a:ln>
        </p:spPr>
        <p:txBody>
          <a:bodyPr/>
          <a:lstStyle/>
          <a:p>
            <a:endParaRPr lang="en-US"/>
          </a:p>
        </p:txBody>
      </p:sp>
      <p:sp>
        <p:nvSpPr>
          <p:cNvPr id="43027" name="Line 19"/>
          <p:cNvSpPr>
            <a:spLocks noChangeShapeType="1"/>
          </p:cNvSpPr>
          <p:nvPr/>
        </p:nvSpPr>
        <p:spPr bwMode="auto">
          <a:xfrm flipH="1">
            <a:off x="6781800" y="1600200"/>
            <a:ext cx="1752600" cy="0"/>
          </a:xfrm>
          <a:prstGeom prst="line">
            <a:avLst/>
          </a:prstGeom>
          <a:noFill/>
          <a:ln w="38100">
            <a:solidFill>
              <a:srgbClr val="0000FF"/>
            </a:solidFill>
            <a:round/>
            <a:headEnd/>
            <a:tailEnd/>
          </a:ln>
        </p:spPr>
        <p:txBody>
          <a:bodyPr/>
          <a:lstStyle/>
          <a:p>
            <a:endParaRPr lang="en-US"/>
          </a:p>
        </p:txBody>
      </p:sp>
      <p:sp>
        <p:nvSpPr>
          <p:cNvPr id="30732" name="Line 20"/>
          <p:cNvSpPr>
            <a:spLocks noChangeShapeType="1"/>
          </p:cNvSpPr>
          <p:nvPr/>
        </p:nvSpPr>
        <p:spPr bwMode="auto">
          <a:xfrm flipH="1">
            <a:off x="5257800" y="4038600"/>
            <a:ext cx="1066800" cy="1828800"/>
          </a:xfrm>
          <a:prstGeom prst="line">
            <a:avLst/>
          </a:prstGeom>
          <a:noFill/>
          <a:ln w="38100">
            <a:solidFill>
              <a:srgbClr val="FFFF00"/>
            </a:solidFill>
            <a:round/>
            <a:headEnd/>
            <a:tailEnd/>
          </a:ln>
        </p:spPr>
        <p:txBody>
          <a:bodyPr/>
          <a:lstStyle/>
          <a:p>
            <a:endParaRPr lang="en-US"/>
          </a:p>
        </p:txBody>
      </p:sp>
      <p:sp>
        <p:nvSpPr>
          <p:cNvPr id="30733" name="Line 21"/>
          <p:cNvSpPr>
            <a:spLocks noChangeShapeType="1"/>
          </p:cNvSpPr>
          <p:nvPr/>
        </p:nvSpPr>
        <p:spPr bwMode="auto">
          <a:xfrm>
            <a:off x="5257800" y="5867400"/>
            <a:ext cx="2133600" cy="0"/>
          </a:xfrm>
          <a:prstGeom prst="line">
            <a:avLst/>
          </a:prstGeom>
          <a:noFill/>
          <a:ln w="38100">
            <a:solidFill>
              <a:srgbClr val="FFFF00"/>
            </a:solidFill>
            <a:round/>
            <a:headEnd/>
            <a:tailEnd/>
          </a:ln>
        </p:spPr>
        <p:txBody>
          <a:bodyPr/>
          <a:lstStyle/>
          <a:p>
            <a:endParaRPr lang="en-US"/>
          </a:p>
        </p:txBody>
      </p:sp>
      <p:sp>
        <p:nvSpPr>
          <p:cNvPr id="30734" name="Line 22"/>
          <p:cNvSpPr>
            <a:spLocks noChangeShapeType="1"/>
          </p:cNvSpPr>
          <p:nvPr/>
        </p:nvSpPr>
        <p:spPr bwMode="auto">
          <a:xfrm flipH="1" flipV="1">
            <a:off x="6324600" y="4038600"/>
            <a:ext cx="1066800" cy="1828800"/>
          </a:xfrm>
          <a:prstGeom prst="line">
            <a:avLst/>
          </a:prstGeom>
          <a:noFill/>
          <a:ln w="38100">
            <a:solidFill>
              <a:srgbClr val="FFFF00"/>
            </a:solidFill>
            <a:round/>
            <a:headEnd/>
            <a:tailEnd/>
          </a:ln>
        </p:spPr>
        <p:txBody>
          <a:bodyPr/>
          <a:lstStyle/>
          <a:p>
            <a:endParaRPr lang="en-US"/>
          </a:p>
        </p:txBody>
      </p:sp>
    </p:spTree>
    <p:extLst>
      <p:ext uri="{BB962C8B-B14F-4D97-AF65-F5344CB8AC3E}">
        <p14:creationId xmlns:p14="http://schemas.microsoft.com/office/powerpoint/2010/main" val="3720257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8"/>
                                        </p:tgtEl>
                                        <p:attrNameLst>
                                          <p:attrName>style.visibility</p:attrName>
                                        </p:attrNameLst>
                                      </p:cBhvr>
                                      <p:to>
                                        <p:strVal val="visible"/>
                                      </p:to>
                                    </p:set>
                                    <p:animEffect transition="in" filter="fade">
                                      <p:cBhvr>
                                        <p:cTn id="7" dur="2000"/>
                                        <p:tgtEl>
                                          <p:spTgt spid="430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27"/>
                                        </p:tgtEl>
                                        <p:attrNameLst>
                                          <p:attrName>style.visibility</p:attrName>
                                        </p:attrNameLst>
                                      </p:cBhvr>
                                      <p:to>
                                        <p:strVal val="visible"/>
                                      </p:to>
                                    </p:set>
                                    <p:animEffect transition="in" filter="fade">
                                      <p:cBhvr>
                                        <p:cTn id="12" dur="2000"/>
                                        <p:tgtEl>
                                          <p:spTgt spid="43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026"/>
                                        </p:tgtEl>
                                        <p:attrNameLst>
                                          <p:attrName>style.visibility</p:attrName>
                                        </p:attrNameLst>
                                      </p:cBhvr>
                                      <p:to>
                                        <p:strVal val="visible"/>
                                      </p:to>
                                    </p:set>
                                    <p:animEffect transition="in" filter="fade">
                                      <p:cBhvr>
                                        <p:cTn id="17" dur="2000"/>
                                        <p:tgtEl>
                                          <p:spTgt spid="43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025"/>
                                        </p:tgtEl>
                                        <p:attrNameLst>
                                          <p:attrName>style.visibility</p:attrName>
                                        </p:attrNameLst>
                                      </p:cBhvr>
                                      <p:to>
                                        <p:strVal val="visible"/>
                                      </p:to>
                                    </p:set>
                                    <p:animEffect transition="in" filter="fade">
                                      <p:cBhvr>
                                        <p:cTn id="22" dur="2000"/>
                                        <p:tgtEl>
                                          <p:spTgt spid="430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23"/>
                                        </p:tgtEl>
                                        <p:attrNameLst>
                                          <p:attrName>style.visibility</p:attrName>
                                        </p:attrNameLst>
                                      </p:cBhvr>
                                      <p:to>
                                        <p:strVal val="visible"/>
                                      </p:to>
                                    </p:set>
                                    <p:animEffect transition="in" filter="fade">
                                      <p:cBhvr>
                                        <p:cTn id="27" dur="2000"/>
                                        <p:tgtEl>
                                          <p:spTgt spid="430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017"/>
                                        </p:tgtEl>
                                        <p:attrNameLst>
                                          <p:attrName>style.visibility</p:attrName>
                                        </p:attrNameLst>
                                      </p:cBhvr>
                                      <p:to>
                                        <p:strVal val="visible"/>
                                      </p:to>
                                    </p:set>
                                    <p:animEffect transition="in" filter="fade">
                                      <p:cBhvr>
                                        <p:cTn id="32" dur="2000"/>
                                        <p:tgtEl>
                                          <p:spTgt spid="430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43016"/>
                                        </p:tgtEl>
                                      </p:cBhvr>
                                    </p:animEffect>
                                    <p:set>
                                      <p:cBhvr>
                                        <p:cTn id="37" dur="1" fill="hold">
                                          <p:stCondLst>
                                            <p:cond delay="1999"/>
                                          </p:stCondLst>
                                        </p:cTn>
                                        <p:tgtEl>
                                          <p:spTgt spid="430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animBg="1"/>
      <p:bldP spid="43017" grpId="0" animBg="1"/>
      <p:bldP spid="43018" grpId="0" animBg="1"/>
      <p:bldP spid="43023" grpId="0" animBg="1"/>
      <p:bldP spid="43025" grpId="0" animBg="1"/>
      <p:bldP spid="43026" grpId="0" animBg="1"/>
      <p:bldP spid="4302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0" y="0"/>
            <a:ext cx="7772400" cy="1470025"/>
          </a:xfrm>
        </p:spPr>
        <p:txBody>
          <a:bodyPr>
            <a:normAutofit/>
          </a:bodyPr>
          <a:lstStyle/>
          <a:p>
            <a:pPr eaLnBrk="1" fontAlgn="auto" hangingPunct="1">
              <a:spcAft>
                <a:spcPts val="0"/>
              </a:spcAft>
              <a:defRPr/>
            </a:pPr>
            <a:r>
              <a:rPr lang="en-US" dirty="0" smtClean="0"/>
              <a:t>Line</a:t>
            </a:r>
          </a:p>
        </p:txBody>
      </p:sp>
      <p:sp>
        <p:nvSpPr>
          <p:cNvPr id="31747" name="Rectangle 3"/>
          <p:cNvSpPr>
            <a:spLocks noGrp="1" noChangeArrowheads="1"/>
          </p:cNvSpPr>
          <p:nvPr>
            <p:ph type="subTitle" idx="1"/>
          </p:nvPr>
        </p:nvSpPr>
        <p:spPr>
          <a:xfrm>
            <a:off x="685800" y="1219200"/>
            <a:ext cx="3276600" cy="5486400"/>
          </a:xfrm>
        </p:spPr>
        <p:txBody>
          <a:bodyPr/>
          <a:lstStyle/>
          <a:p>
            <a:pPr eaLnBrk="1" hangingPunct="1"/>
            <a:r>
              <a:rPr lang="en-US" dirty="0" smtClean="0">
                <a:solidFill>
                  <a:srgbClr val="000000"/>
                </a:solidFill>
              </a:rPr>
              <a:t>Line can create texture and pattern.</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pic>
        <p:nvPicPr>
          <p:cNvPr id="31748" name="Picture 7" descr="line"/>
          <p:cNvPicPr>
            <a:picLocks noChangeAspect="1" noChangeArrowheads="1"/>
          </p:cNvPicPr>
          <p:nvPr/>
        </p:nvPicPr>
        <p:blipFill>
          <a:blip r:embed="rId2" cstate="print"/>
          <a:srcRect/>
          <a:stretch>
            <a:fillRect/>
          </a:stretch>
        </p:blipFill>
        <p:spPr bwMode="auto">
          <a:xfrm>
            <a:off x="4191000" y="1143000"/>
            <a:ext cx="4800600" cy="4762500"/>
          </a:xfrm>
          <a:prstGeom prst="rect">
            <a:avLst/>
          </a:prstGeom>
          <a:noFill/>
          <a:ln w="9525">
            <a:noFill/>
            <a:miter lim="800000"/>
            <a:headEnd/>
            <a:tailEnd/>
          </a:ln>
        </p:spPr>
      </p:pic>
    </p:spTree>
    <p:extLst>
      <p:ext uri="{BB962C8B-B14F-4D97-AF65-F5344CB8AC3E}">
        <p14:creationId xmlns:p14="http://schemas.microsoft.com/office/powerpoint/2010/main" val="22364066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BRICK098"/>
          <p:cNvPicPr>
            <a:picLocks noGrp="1" noChangeAspect="1" noChangeArrowheads="1"/>
          </p:cNvPicPr>
          <p:nvPr>
            <p:ph sz="quarter" idx="1"/>
          </p:nvPr>
        </p:nvPicPr>
        <p:blipFill>
          <a:blip r:embed="rId2" cstate="print"/>
          <a:srcRect/>
          <a:stretch>
            <a:fillRect/>
          </a:stretch>
        </p:blipFill>
        <p:spPr>
          <a:xfrm>
            <a:off x="0" y="1587500"/>
            <a:ext cx="3657600" cy="2527300"/>
          </a:xfrm>
          <a:noFill/>
        </p:spPr>
      </p:pic>
      <p:pic>
        <p:nvPicPr>
          <p:cNvPr id="32771" name="Picture 5" descr="METAL029"/>
          <p:cNvPicPr>
            <a:picLocks noChangeAspect="1" noChangeArrowheads="1"/>
          </p:cNvPicPr>
          <p:nvPr/>
        </p:nvPicPr>
        <p:blipFill>
          <a:blip r:embed="rId3" cstate="print"/>
          <a:srcRect/>
          <a:stretch>
            <a:fillRect/>
          </a:stretch>
        </p:blipFill>
        <p:spPr bwMode="auto">
          <a:xfrm>
            <a:off x="4033838" y="3352800"/>
            <a:ext cx="5110162" cy="3475038"/>
          </a:xfrm>
          <a:prstGeom prst="rect">
            <a:avLst/>
          </a:prstGeom>
          <a:noFill/>
          <a:ln w="9525">
            <a:noFill/>
            <a:miter lim="800000"/>
            <a:headEnd/>
            <a:tailEnd/>
          </a:ln>
        </p:spPr>
      </p:pic>
      <p:pic>
        <p:nvPicPr>
          <p:cNvPr id="32772" name="Picture 4" descr="texture"/>
          <p:cNvPicPr>
            <a:picLocks noChangeAspect="1" noChangeArrowheads="1"/>
          </p:cNvPicPr>
          <p:nvPr/>
        </p:nvPicPr>
        <p:blipFill>
          <a:blip r:embed="rId4" cstate="print"/>
          <a:srcRect/>
          <a:stretch>
            <a:fillRect/>
          </a:stretch>
        </p:blipFill>
        <p:spPr bwMode="auto">
          <a:xfrm>
            <a:off x="0" y="4049713"/>
            <a:ext cx="4122738" cy="2808287"/>
          </a:xfrm>
          <a:prstGeom prst="rect">
            <a:avLst/>
          </a:prstGeom>
          <a:noFill/>
          <a:ln w="9525">
            <a:noFill/>
            <a:miter lim="800000"/>
            <a:headEnd/>
            <a:tailEnd/>
          </a:ln>
        </p:spPr>
      </p:pic>
      <p:sp>
        <p:nvSpPr>
          <p:cNvPr id="6" name="Rectangle 3"/>
          <p:cNvSpPr txBox="1">
            <a:spLocks noChangeArrowheads="1"/>
          </p:cNvSpPr>
          <p:nvPr/>
        </p:nvSpPr>
        <p:spPr>
          <a:xfrm>
            <a:off x="1295400" y="609600"/>
            <a:ext cx="5867400" cy="5486400"/>
          </a:xfrm>
          <a:prstGeom prst="rect">
            <a:avLst/>
          </a:prstGeom>
        </p:spPr>
        <p:txBody>
          <a:bodyPr>
            <a:normAutofit/>
          </a:bodyPr>
          <a:lstStyle/>
          <a:p>
            <a:pPr marL="320040" indent="-320040" fontAlgn="auto">
              <a:spcBef>
                <a:spcPts val="700"/>
              </a:spcBef>
              <a:spcAft>
                <a:spcPts val="0"/>
              </a:spcAft>
              <a:buClr>
                <a:schemeClr val="accent2"/>
              </a:buClr>
              <a:buSzPct val="60000"/>
              <a:buFont typeface="Wingdings"/>
              <a:buChar char=""/>
              <a:defRPr/>
            </a:pPr>
            <a:r>
              <a:rPr lang="en-US" sz="2900" dirty="0">
                <a:latin typeface="+mn-lt"/>
              </a:rPr>
              <a:t>Line can create texture and pattern.</a:t>
            </a:r>
          </a:p>
          <a:p>
            <a:pPr marL="320040" indent="-320040" fontAlgn="auto">
              <a:spcBef>
                <a:spcPts val="700"/>
              </a:spcBef>
              <a:spcAft>
                <a:spcPts val="0"/>
              </a:spcAft>
              <a:buClr>
                <a:schemeClr val="accent2"/>
              </a:buClr>
              <a:buSzPct val="60000"/>
              <a:buFont typeface="Wingdings"/>
              <a:buChar char=""/>
              <a:defRPr/>
            </a:pPr>
            <a:endParaRPr lang="en-US" sz="2900" dirty="0">
              <a:latin typeface="+mn-lt"/>
            </a:endParaRPr>
          </a:p>
          <a:p>
            <a:pPr marL="320040" indent="-320040" fontAlgn="auto">
              <a:spcBef>
                <a:spcPts val="700"/>
              </a:spcBef>
              <a:spcAft>
                <a:spcPts val="0"/>
              </a:spcAft>
              <a:buClr>
                <a:schemeClr val="accent2"/>
              </a:buClr>
              <a:buSzPct val="60000"/>
              <a:buFont typeface="Wingdings"/>
              <a:buChar char=""/>
              <a:defRPr/>
            </a:pPr>
            <a:endParaRPr lang="en-US" sz="2900" dirty="0">
              <a:latin typeface="+mn-lt"/>
            </a:endParaRPr>
          </a:p>
          <a:p>
            <a:pPr marL="320040" indent="-320040" fontAlgn="auto">
              <a:spcBef>
                <a:spcPts val="700"/>
              </a:spcBef>
              <a:spcAft>
                <a:spcPts val="0"/>
              </a:spcAft>
              <a:buClr>
                <a:schemeClr val="accent2"/>
              </a:buClr>
              <a:buSzPct val="60000"/>
              <a:buFont typeface="Wingdings"/>
              <a:buChar char=""/>
              <a:defRPr/>
            </a:pPr>
            <a:endParaRPr lang="en-US" sz="2900" dirty="0">
              <a:latin typeface="+mn-lt"/>
            </a:endParaRPr>
          </a:p>
          <a:p>
            <a:pPr marL="320040" indent="-320040" fontAlgn="auto">
              <a:spcBef>
                <a:spcPts val="700"/>
              </a:spcBef>
              <a:spcAft>
                <a:spcPts val="0"/>
              </a:spcAft>
              <a:buClr>
                <a:schemeClr val="accent2"/>
              </a:buClr>
              <a:buSzPct val="60000"/>
              <a:buFont typeface="Wingdings"/>
              <a:buChar char=""/>
              <a:defRPr/>
            </a:pPr>
            <a:endParaRPr lang="en-US" sz="2900" dirty="0">
              <a:latin typeface="+mn-lt"/>
            </a:endParaRPr>
          </a:p>
          <a:p>
            <a:pPr marL="320040" indent="-320040" fontAlgn="auto">
              <a:spcBef>
                <a:spcPts val="700"/>
              </a:spcBef>
              <a:spcAft>
                <a:spcPts val="0"/>
              </a:spcAft>
              <a:buClr>
                <a:schemeClr val="accent2"/>
              </a:buClr>
              <a:buSzPct val="60000"/>
              <a:buFont typeface="Wingdings"/>
              <a:buChar char=""/>
              <a:defRPr/>
            </a:pPr>
            <a:endParaRPr lang="en-US" sz="2900" dirty="0">
              <a:latin typeface="+mn-lt"/>
            </a:endParaRPr>
          </a:p>
          <a:p>
            <a:pPr marL="320040" indent="-320040" fontAlgn="auto">
              <a:spcBef>
                <a:spcPts val="700"/>
              </a:spcBef>
              <a:spcAft>
                <a:spcPts val="0"/>
              </a:spcAft>
              <a:buClr>
                <a:schemeClr val="accent2"/>
              </a:buClr>
              <a:buSzPct val="60000"/>
              <a:buFont typeface="Wingdings"/>
              <a:buChar char=""/>
              <a:defRPr/>
            </a:pPr>
            <a:endParaRPr lang="en-US" sz="2900" dirty="0">
              <a:latin typeface="+mn-lt"/>
            </a:endParaRPr>
          </a:p>
        </p:txBody>
      </p:sp>
    </p:spTree>
    <p:extLst>
      <p:ext uri="{BB962C8B-B14F-4D97-AF65-F5344CB8AC3E}">
        <p14:creationId xmlns:p14="http://schemas.microsoft.com/office/powerpoint/2010/main" val="4037116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600</TotalTime>
  <Words>2803</Words>
  <Application>Microsoft Macintosh PowerPoint</Application>
  <PresentationFormat>On-screen Show (4:3)</PresentationFormat>
  <Paragraphs>409</Paragraphs>
  <Slides>120</Slides>
  <Notes>0</Notes>
  <HiddenSlides>0</HiddenSlides>
  <MMClips>0</MMClips>
  <ScaleCrop>false</ScaleCrop>
  <HeadingPairs>
    <vt:vector size="4" baseType="variant">
      <vt:variant>
        <vt:lpstr>Theme</vt:lpstr>
      </vt:variant>
      <vt:variant>
        <vt:i4>1</vt:i4>
      </vt:variant>
      <vt:variant>
        <vt:lpstr>Slide Titles</vt:lpstr>
      </vt:variant>
      <vt:variant>
        <vt:i4>120</vt:i4>
      </vt:variant>
    </vt:vector>
  </HeadingPairs>
  <TitlesOfParts>
    <vt:vector size="121" baseType="lpstr">
      <vt:lpstr>Office Theme</vt:lpstr>
      <vt:lpstr>ART 1600 – The Aesthetics of Architecture, Interiors, and Design Matthew Ziff, Associate Professor, M. Arch, Architect, NCIDQ Spring Semester 2017 </vt:lpstr>
      <vt:lpstr>Influential Architectural Form:  Private &amp; Small Scale </vt:lpstr>
      <vt:lpstr>PowerPoint Presentation</vt:lpstr>
      <vt:lpstr>Form, Function, Material, Technology</vt:lpstr>
      <vt:lpstr>Influential Architectural Form:  Private &amp; Small Scale: Furniture and Objects</vt:lpstr>
      <vt:lpstr>Egyptian furniture</vt:lpstr>
      <vt:lpstr>Egyptian furniture Couch with lion sides and high curling tail. The face shows the nose, eye frames and tear drops of blue glass.</vt:lpstr>
      <vt:lpstr>Couch in the form of a cow, an image of the goddess Mehetweret "the great flood."</vt:lpstr>
      <vt:lpstr>Egyptian Royal thrones</vt:lpstr>
      <vt:lpstr>Egyptian bed</vt:lpstr>
      <vt:lpstr>Ancient Greek furniture The Klismos chair This is a reproduction: no original wood Klismos chairs exist today.</vt:lpstr>
      <vt:lpstr>Stone sculpture showing what the Greek Klismos chair looked like</vt:lpstr>
      <vt:lpstr>PowerPoint Presentation</vt:lpstr>
      <vt:lpstr>A poster originally published in February, 1907, Popular Mechanics magazine, showing some of the historic styles of chairs, from Egyptian, to Henry II in England.  </vt:lpstr>
      <vt:lpstr>And from Louis XIII in France to Mission Style, 1890’s in England. </vt:lpstr>
      <vt:lpstr>Stool based upon an Ancient Greek design</vt:lpstr>
      <vt:lpstr>“When all you have is a hammer, the whole world looks like a nail.” </vt:lpstr>
      <vt:lpstr>PowerPoint Presentation</vt:lpstr>
      <vt:lpstr>Late Medieval oak hutch, English, 1490 – 1500 AD</vt:lpstr>
      <vt:lpstr>Heavy and rough construction</vt:lpstr>
      <vt:lpstr>European Renaissance:  1300 – 1600 AD French Renaissance cabinet, 1500’s Becoming more refined and delicate </vt:lpstr>
      <vt:lpstr>Flemish (a part of Belgium) Renaissance cabinet, circa 1580’s (‘circa’ from Latin meaning ‘around’;  an approximate date when the exact date is unknown) </vt:lpstr>
      <vt:lpstr>The Francis I Renaissance Sideboard, 1500’s highly ornamented, very precise workmanship</vt:lpstr>
      <vt:lpstr>The exterior is made entirely of walnut, with a sturdy oak interior.</vt:lpstr>
      <vt:lpstr>Louis XV chair, 1723 – 1774, France highly ornate, delicate, showy</vt:lpstr>
      <vt:lpstr>Why didn’t King Louis XV have a chair like this? </vt:lpstr>
      <vt:lpstr>PowerPoint Presentation</vt:lpstr>
      <vt:lpstr>PowerPoint Presentation</vt:lpstr>
      <vt:lpstr>Leonardo Da Vinci’s ‘helicopter’ 1493</vt:lpstr>
      <vt:lpstr>Louis XV wall-console table</vt:lpstr>
      <vt:lpstr>Louis XV furniture highly ornate, sweeping curves, upholstery fabrics</vt:lpstr>
      <vt:lpstr>Louis XVI chair, France 1750</vt:lpstr>
      <vt:lpstr>Louis XVI style is influenced by discoveries at Pompeii The result is furniture and décor with cleaner, straighter, lines and shapes. </vt:lpstr>
      <vt:lpstr>In Louis XVI furniture there is an emphasis on straight lines and right angles, seriousness, logical design, a sharp move away from the curves of the Rococo.</vt:lpstr>
      <vt:lpstr>Machines changed everything</vt:lpstr>
      <vt:lpstr>A steam powered engine placed on top of a set of wheels. </vt:lpstr>
      <vt:lpstr>A steam powered engine made into a locomotive.</vt:lpstr>
      <vt:lpstr>Early Modern: 1880 – 1900 Industrial Revolution ‘objects’</vt:lpstr>
      <vt:lpstr>Machines and a new ‘machine aesthetic’</vt:lpstr>
      <vt:lpstr>A heavy duty, visually expressed functionality: All of the pieces and parts play a functional role:  ‘Form Follows Function’</vt:lpstr>
      <vt:lpstr>Today we see these as ‘beautiful’  in part because they are old (antique) and in part because of the vigorous functionality</vt:lpstr>
      <vt:lpstr>Industrial Revolution object ‘Re-Purposed’</vt:lpstr>
      <vt:lpstr>PowerPoint Presentation</vt:lpstr>
      <vt:lpstr>PowerPoint Presentation</vt:lpstr>
      <vt:lpstr>Spinning jenny, invented by James Hargreaves in 1764:  it spins several threads at once  This machine radically changed the textile industry, making textiles available in previously unimaginable quantities. </vt:lpstr>
      <vt:lpstr>Hand sewn clothes:  slow, time intensive, limited production.</vt:lpstr>
      <vt:lpstr>Shirts at a big box retailer 2017</vt:lpstr>
      <vt:lpstr>Spinning jenny, invented by James Hargreaves in 1764</vt:lpstr>
      <vt:lpstr>Machines became the dominant presence wherever manufacturing took place.  Women and children were often employed at low wages. </vt:lpstr>
      <vt:lpstr>There were no child labor laws during this time</vt:lpstr>
      <vt:lpstr>PowerPoint Presentation</vt:lpstr>
      <vt:lpstr>The Babbage Engine</vt:lpstr>
      <vt:lpstr>Mass production required mass labor.</vt:lpstr>
      <vt:lpstr>Unsafe and unhealthy working conditions were rampant in the mid 1800’s – 1910’s. </vt:lpstr>
      <vt:lpstr>Ancoats, England, 1870’s Coal fired factories and home heating produced thick dirty air. </vt:lpstr>
      <vt:lpstr>Air pollution in the English town of Widnes in the late 19th century.</vt:lpstr>
      <vt:lpstr>Oak washstand by Liberty &amp; Co., England, circa 1894. Hand made furniture.  </vt:lpstr>
      <vt:lpstr>Arts and Crafts oak desk designed by Gustav Stickley, circa 1903, </vt:lpstr>
      <vt:lpstr>Stickley furniture company (an especially interesting American furniture company)</vt:lpstr>
      <vt:lpstr>Gustav Stickley, 1912 </vt:lpstr>
      <vt:lpstr>PowerPoint Presentation</vt:lpstr>
      <vt:lpstr>A classic furniture joinery technique: mortise &amp; tenon</vt:lpstr>
      <vt:lpstr>PowerPoint Presentation</vt:lpstr>
      <vt:lpstr>‘Morris’ chair by Stickley</vt:lpstr>
      <vt:lpstr>‘Prairie Chair’ by Stickley </vt:lpstr>
      <vt:lpstr>Stickley ‘Prairie Chair’</vt:lpstr>
      <vt:lpstr>Modernism 1910 + - to 1970 + -</vt:lpstr>
      <vt:lpstr>Modernism:  1910 +-  to 1970 +-</vt:lpstr>
      <vt:lpstr>Modernism</vt:lpstr>
      <vt:lpstr>PowerPoint Presentation</vt:lpstr>
      <vt:lpstr>De Stijl (Dutch for ‘the style) design Schroeder House, located in Utrecht, Netherlands designed by Gerrit Reitveld in 1924</vt:lpstr>
      <vt:lpstr>Map of Western Europe</vt:lpstr>
      <vt:lpstr>Schroeder House interior</vt:lpstr>
      <vt:lpstr>Post World War 1:  1918 - 1930</vt:lpstr>
      <vt:lpstr>“A house is a machine for living” Le Corbusier</vt:lpstr>
      <vt:lpstr>Le Corbusier's Villa Savoye: A Machine For Living (a 4 minute video)</vt:lpstr>
      <vt:lpstr>Farnsworth House designed by Mies van der Rohe, 1949</vt:lpstr>
      <vt:lpstr>“Less is more”  expressed Mies van de Rohe’s minimalist aesthetic</vt:lpstr>
      <vt:lpstr>Farnsworth House interior</vt:lpstr>
      <vt:lpstr>Farnsworth House interior</vt:lpstr>
      <vt:lpstr>A Design Vocabulary</vt:lpstr>
      <vt:lpstr>A Design Vocabulary</vt:lpstr>
      <vt:lpstr>A Design Vocabulary</vt:lpstr>
      <vt:lpstr>     Form </vt:lpstr>
      <vt:lpstr>Point </vt:lpstr>
      <vt:lpstr>PowerPoint Presentation</vt:lpstr>
      <vt:lpstr>PowerPoint Presentation</vt:lpstr>
      <vt:lpstr>Point </vt:lpstr>
      <vt:lpstr>Line</vt:lpstr>
      <vt:lpstr>PowerPoint Presentation</vt:lpstr>
      <vt:lpstr>Line</vt:lpstr>
      <vt:lpstr>Line</vt:lpstr>
      <vt:lpstr>Line</vt:lpstr>
      <vt:lpstr>PowerPoint Presentation</vt:lpstr>
      <vt:lpstr>Line</vt:lpstr>
      <vt:lpstr>PowerPoint Presentation</vt:lpstr>
      <vt:lpstr>Line</vt:lpstr>
      <vt:lpstr>Line</vt:lpstr>
      <vt:lpstr>PowerPoint Presentation</vt:lpstr>
      <vt:lpstr>Line</vt:lpstr>
      <vt:lpstr>PowerPoint Presentation</vt:lpstr>
      <vt:lpstr>Plane</vt:lpstr>
      <vt:lpstr>Plane</vt:lpstr>
      <vt:lpstr>Plane</vt:lpstr>
      <vt:lpstr>Plane</vt:lpstr>
      <vt:lpstr>Plane</vt:lpstr>
      <vt:lpstr>Volume</vt:lpstr>
      <vt:lpstr>Volume</vt:lpstr>
      <vt:lpstr>Volume</vt:lpstr>
      <vt:lpstr>PowerPoint Presentation</vt:lpstr>
      <vt:lpstr>Form/Shape</vt:lpstr>
      <vt:lpstr>Form/Shape</vt:lpstr>
      <vt:lpstr>Form/Shape</vt:lpstr>
      <vt:lpstr> Form/Shape</vt:lpstr>
      <vt:lpstr>Form/Shape</vt:lpstr>
      <vt:lpstr>PowerPoint Presentation</vt:lpstr>
      <vt:lpstr>Form/Shape</vt:lpstr>
      <vt:lpstr>Strong geometric form is easy to ‘read’ </vt:lpstr>
      <vt:lpstr>PowerPoint Presentation</vt:lpstr>
      <vt:lpstr>PowerPoint Presentation</vt:lpstr>
    </vt:vector>
  </TitlesOfParts>
  <Company>Ohio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Ohio User</dc:creator>
  <cp:lastModifiedBy>Ohio User</cp:lastModifiedBy>
  <cp:revision>72</cp:revision>
  <dcterms:created xsi:type="dcterms:W3CDTF">2012-09-16T17:13:09Z</dcterms:created>
  <dcterms:modified xsi:type="dcterms:W3CDTF">2017-02-10T19:47:19Z</dcterms:modified>
</cp:coreProperties>
</file>